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Balmy" charset="0"/>
      <p:regular r:id="rId21"/>
    </p:embeddedFont>
    <p:embeddedFont>
      <p:font typeface="Coming Soon" panose="020B0604020202020204" charset="0"/>
      <p:regular r:id="rId22"/>
    </p:embeddedFont>
    <p:embeddedFont>
      <p:font typeface="Dreaming Outloud San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2/18/2026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2/18/2026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2/18/2026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2/18/2026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2/18/2026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2/18/2026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4.sv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1.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sv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sv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7.png"/><Relationship Id="rId7" Type="http://schemas.openxmlformats.org/officeDocument/2006/relationships/image" Target="../media/image28.svg"/><Relationship Id="rId12"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5562600" y="6599823"/>
            <a:ext cx="7920155" cy="2989859"/>
          </a:xfrm>
          <a:custGeom>
            <a:avLst/>
            <a:gdLst/>
            <a:ahLst/>
            <a:cxnLst/>
            <a:rect l="l" t="t" r="r" b="b"/>
            <a:pathLst>
              <a:path w="7920155" h="2989859">
                <a:moveTo>
                  <a:pt x="0" y="0"/>
                </a:moveTo>
                <a:lnTo>
                  <a:pt x="7920155" y="0"/>
                </a:lnTo>
                <a:lnTo>
                  <a:pt x="7920155" y="2989858"/>
                </a:lnTo>
                <a:lnTo>
                  <a:pt x="0" y="2989858"/>
                </a:lnTo>
                <a:lnTo>
                  <a:pt x="0" y="0"/>
                </a:lnTo>
                <a:close/>
              </a:path>
            </a:pathLst>
          </a:custGeom>
          <a:blipFill>
            <a:blip r:embed="rId3"/>
            <a:stretch>
              <a:fillRect/>
            </a:stretch>
          </a:blipFill>
        </p:spPr>
      </p:sp>
      <p:sp>
        <p:nvSpPr>
          <p:cNvPr id="4" name="TextBox 4"/>
          <p:cNvSpPr txBox="1"/>
          <p:nvPr/>
        </p:nvSpPr>
        <p:spPr>
          <a:xfrm>
            <a:off x="495990" y="3033928"/>
            <a:ext cx="10622719" cy="3603551"/>
          </a:xfrm>
          <a:prstGeom prst="rect">
            <a:avLst/>
          </a:prstGeom>
        </p:spPr>
        <p:txBody>
          <a:bodyPr lIns="0" tIns="0" rIns="0" bIns="0" rtlCol="0" anchor="t">
            <a:spAutoFit/>
          </a:bodyPr>
          <a:lstStyle/>
          <a:p>
            <a:pPr algn="l">
              <a:lnSpc>
                <a:spcPts val="5550"/>
              </a:lnSpc>
            </a:pPr>
            <a:r>
              <a:rPr lang="en-US" sz="5000" dirty="0">
                <a:solidFill>
                  <a:srgbClr val="100F0D"/>
                </a:solidFill>
                <a:latin typeface="Dreaming Outloud Sans"/>
                <a:ea typeface="Dreaming Outloud Sans"/>
                <a:cs typeface="Dreaming Outloud Sans"/>
                <a:sym typeface="Dreaming Outloud Sans"/>
              </a:rPr>
              <a:t>DONE BY: </a:t>
            </a:r>
          </a:p>
          <a:p>
            <a:pPr algn="l">
              <a:lnSpc>
                <a:spcPts val="5550"/>
              </a:lnSpc>
            </a:pPr>
            <a:r>
              <a:rPr lang="en-US" sz="5000" dirty="0">
                <a:solidFill>
                  <a:srgbClr val="100F0D"/>
                </a:solidFill>
                <a:latin typeface="Dreaming Outloud Sans"/>
                <a:ea typeface="Dreaming Outloud Sans"/>
                <a:cs typeface="Dreaming Outloud Sans"/>
                <a:sym typeface="Dreaming Outloud Sans"/>
              </a:rPr>
              <a:t>MAJED ABU OMAIR</a:t>
            </a:r>
          </a:p>
          <a:p>
            <a:pPr algn="l">
              <a:lnSpc>
                <a:spcPts val="5550"/>
              </a:lnSpc>
            </a:pPr>
            <a:endParaRPr lang="en-US" sz="5000" dirty="0">
              <a:solidFill>
                <a:srgbClr val="100F0D"/>
              </a:solidFill>
              <a:latin typeface="Dreaming Outloud Sans"/>
              <a:ea typeface="Dreaming Outloud Sans"/>
              <a:cs typeface="Dreaming Outloud Sans"/>
              <a:sym typeface="Dreaming Outloud Sans"/>
            </a:endParaRPr>
          </a:p>
          <a:p>
            <a:pPr algn="l">
              <a:lnSpc>
                <a:spcPts val="5550"/>
              </a:lnSpc>
            </a:pPr>
            <a:endParaRPr lang="en-US" sz="5000" dirty="0">
              <a:solidFill>
                <a:srgbClr val="100F0D"/>
              </a:solidFill>
              <a:latin typeface="Dreaming Outloud Sans"/>
              <a:ea typeface="Dreaming Outloud Sans"/>
              <a:cs typeface="Dreaming Outloud Sans"/>
              <a:sym typeface="Dreaming Outloud Sans"/>
            </a:endParaRPr>
          </a:p>
          <a:p>
            <a:pPr algn="l">
              <a:lnSpc>
                <a:spcPts val="5550"/>
              </a:lnSpc>
            </a:pPr>
            <a:endParaRPr lang="en-US" sz="5000" dirty="0">
              <a:solidFill>
                <a:srgbClr val="100F0D"/>
              </a:solidFill>
              <a:latin typeface="Dreaming Outloud Sans"/>
              <a:ea typeface="Dreaming Outloud Sans"/>
              <a:cs typeface="Dreaming Outloud Sans"/>
              <a:sym typeface="Dreaming Outloud Sans"/>
            </a:endParaRPr>
          </a:p>
        </p:txBody>
      </p:sp>
      <p:sp>
        <p:nvSpPr>
          <p:cNvPr id="5" name="TextBox 5"/>
          <p:cNvSpPr txBox="1"/>
          <p:nvPr/>
        </p:nvSpPr>
        <p:spPr>
          <a:xfrm>
            <a:off x="1364856" y="474809"/>
            <a:ext cx="15558288" cy="2809240"/>
          </a:xfrm>
          <a:prstGeom prst="rect">
            <a:avLst/>
          </a:prstGeom>
        </p:spPr>
        <p:txBody>
          <a:bodyPr lIns="0" tIns="0" rIns="0" bIns="0" rtlCol="0" anchor="t">
            <a:spAutoFit/>
          </a:bodyPr>
          <a:lstStyle/>
          <a:p>
            <a:pPr algn="ctr">
              <a:lnSpc>
                <a:spcPts val="7279"/>
              </a:lnSpc>
            </a:pPr>
            <a:r>
              <a:rPr lang="en-US" sz="6999">
                <a:solidFill>
                  <a:srgbClr val="100F0D"/>
                </a:solidFill>
                <a:latin typeface="Balmy"/>
                <a:ea typeface="Balmy"/>
                <a:cs typeface="Balmy"/>
                <a:sym typeface="Balmy"/>
              </a:rPr>
              <a:t>(MANSATUKA – ONLINE QUEUE MANAGEMENT SYSTEM)</a:t>
            </a:r>
          </a:p>
          <a:p>
            <a:pPr algn="ctr">
              <a:lnSpc>
                <a:spcPts val="7279"/>
              </a:lnSpc>
            </a:pPr>
            <a:endParaRPr lang="en-US" sz="6999">
              <a:solidFill>
                <a:srgbClr val="100F0D"/>
              </a:solidFill>
              <a:latin typeface="Balmy"/>
              <a:ea typeface="Balmy"/>
              <a:cs typeface="Balmy"/>
              <a:sym typeface="Balmy"/>
            </a:endParaRPr>
          </a:p>
        </p:txBody>
      </p:sp>
      <p:sp>
        <p:nvSpPr>
          <p:cNvPr id="6" name="TextBox 6"/>
          <p:cNvSpPr txBox="1"/>
          <p:nvPr/>
        </p:nvSpPr>
        <p:spPr>
          <a:xfrm>
            <a:off x="11583018" y="3033928"/>
            <a:ext cx="6677768" cy="1666896"/>
          </a:xfrm>
          <a:prstGeom prst="rect">
            <a:avLst/>
          </a:prstGeom>
        </p:spPr>
        <p:txBody>
          <a:bodyPr lIns="0" tIns="0" rIns="0" bIns="0" rtlCol="0" anchor="t">
            <a:spAutoFit/>
          </a:bodyPr>
          <a:lstStyle/>
          <a:p>
            <a:pPr algn="ctr">
              <a:lnSpc>
                <a:spcPts val="6594"/>
              </a:lnSpc>
              <a:spcBef>
                <a:spcPct val="0"/>
              </a:spcBef>
            </a:pPr>
            <a:r>
              <a:rPr lang="en-US" sz="5940" dirty="0">
                <a:solidFill>
                  <a:srgbClr val="100F0D"/>
                </a:solidFill>
                <a:latin typeface="Dreaming Outloud Sans"/>
                <a:ea typeface="Dreaming Outloud Sans"/>
                <a:cs typeface="Dreaming Outloud Sans"/>
                <a:sym typeface="Dreaming Outloud Sans"/>
              </a:rPr>
              <a:t>SUPERVISED BY:</a:t>
            </a:r>
          </a:p>
          <a:p>
            <a:pPr algn="ctr">
              <a:lnSpc>
                <a:spcPts val="6594"/>
              </a:lnSpc>
              <a:spcBef>
                <a:spcPct val="0"/>
              </a:spcBef>
            </a:pPr>
            <a:r>
              <a:rPr lang="en-US" sz="5940" dirty="0">
                <a:solidFill>
                  <a:srgbClr val="100F0D"/>
                </a:solidFill>
                <a:latin typeface="Dreaming Outloud Sans"/>
                <a:ea typeface="Dreaming Outloud Sans"/>
                <a:cs typeface="Dreaming Outloud Sans"/>
                <a:sym typeface="Dreaming Outloud Sans"/>
              </a:rPr>
              <a:t>DR. ALI AL-IBRAHIM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1324903" y="1028700"/>
            <a:ext cx="15638195" cy="8229600"/>
          </a:xfrm>
          <a:custGeom>
            <a:avLst/>
            <a:gdLst/>
            <a:ahLst/>
            <a:cxnLst/>
            <a:rect l="l" t="t" r="r" b="b"/>
            <a:pathLst>
              <a:path w="15638195" h="8229600">
                <a:moveTo>
                  <a:pt x="0" y="0"/>
                </a:moveTo>
                <a:lnTo>
                  <a:pt x="15638194" y="0"/>
                </a:lnTo>
                <a:lnTo>
                  <a:pt x="15638194" y="8229600"/>
                </a:lnTo>
                <a:lnTo>
                  <a:pt x="0" y="8229600"/>
                </a:lnTo>
                <a:lnTo>
                  <a:pt x="0" y="0"/>
                </a:lnTo>
                <a:close/>
              </a:path>
            </a:pathLst>
          </a:custGeom>
          <a:blipFill>
            <a:blip r:embed="rId3"/>
            <a:stretch>
              <a:fillRect/>
            </a:stretch>
          </a:blipFill>
        </p:spPr>
      </p:sp>
      <p:sp>
        <p:nvSpPr>
          <p:cNvPr id="4" name="Freeform 4"/>
          <p:cNvSpPr/>
          <p:nvPr/>
        </p:nvSpPr>
        <p:spPr>
          <a:xfrm>
            <a:off x="2428487" y="3629267"/>
            <a:ext cx="3692452" cy="3028467"/>
          </a:xfrm>
          <a:custGeom>
            <a:avLst/>
            <a:gdLst/>
            <a:ahLst/>
            <a:cxnLst/>
            <a:rect l="l" t="t" r="r" b="b"/>
            <a:pathLst>
              <a:path w="3692452" h="3028467">
                <a:moveTo>
                  <a:pt x="0" y="0"/>
                </a:moveTo>
                <a:lnTo>
                  <a:pt x="3692452" y="0"/>
                </a:lnTo>
                <a:lnTo>
                  <a:pt x="3692452" y="3028466"/>
                </a:lnTo>
                <a:lnTo>
                  <a:pt x="0" y="30284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120939" y="3346378"/>
            <a:ext cx="9565478" cy="4941820"/>
          </a:xfrm>
          <a:prstGeom prst="rect">
            <a:avLst/>
          </a:prstGeom>
        </p:spPr>
        <p:txBody>
          <a:bodyPr lIns="0" tIns="0" rIns="0" bIns="0" rtlCol="0" anchor="t">
            <a:spAutoFit/>
          </a:bodyPr>
          <a:lstStyle/>
          <a:p>
            <a:pPr marL="688400" lvl="1" indent="-344200" algn="just">
              <a:lnSpc>
                <a:spcPts val="3539"/>
              </a:lnSpc>
              <a:buFont typeface="Arial"/>
              <a:buChar char="•"/>
            </a:pPr>
            <a:r>
              <a:rPr lang="en-US" sz="3188">
                <a:solidFill>
                  <a:srgbClr val="FFFFFF"/>
                </a:solidFill>
                <a:latin typeface="Coming Soon"/>
                <a:ea typeface="Coming Soon"/>
                <a:cs typeface="Coming Soon"/>
                <a:sym typeface="Coming Soon"/>
              </a:rPr>
              <a:t>The system was developed and tested using the XAMPP environment, which integrates Apache, MySQL, and PHP. </a:t>
            </a:r>
          </a:p>
          <a:p>
            <a:pPr algn="just">
              <a:lnSpc>
                <a:spcPts val="3539"/>
              </a:lnSpc>
            </a:pPr>
            <a:endParaRPr lang="en-US" sz="3188">
              <a:solidFill>
                <a:srgbClr val="FFFFFF"/>
              </a:solidFill>
              <a:latin typeface="Coming Soon"/>
              <a:ea typeface="Coming Soon"/>
              <a:cs typeface="Coming Soon"/>
              <a:sym typeface="Coming Soon"/>
            </a:endParaRPr>
          </a:p>
          <a:p>
            <a:pPr algn="just">
              <a:lnSpc>
                <a:spcPts val="3539"/>
              </a:lnSpc>
            </a:pPr>
            <a:endParaRPr lang="en-US" sz="3188">
              <a:solidFill>
                <a:srgbClr val="FFFFFF"/>
              </a:solidFill>
              <a:latin typeface="Coming Soon"/>
              <a:ea typeface="Coming Soon"/>
              <a:cs typeface="Coming Soon"/>
              <a:sym typeface="Coming Soon"/>
            </a:endParaRPr>
          </a:p>
          <a:p>
            <a:pPr marL="688400" lvl="1" indent="-344200" algn="just">
              <a:lnSpc>
                <a:spcPts val="3539"/>
              </a:lnSpc>
              <a:buFont typeface="Arial"/>
              <a:buChar char="•"/>
            </a:pPr>
            <a:r>
              <a:rPr lang="en-US" sz="3188">
                <a:solidFill>
                  <a:srgbClr val="FFFFFF"/>
                </a:solidFill>
                <a:latin typeface="Coming Soon"/>
                <a:ea typeface="Coming Soon"/>
                <a:cs typeface="Coming Soon"/>
                <a:sym typeface="Coming Soon"/>
              </a:rPr>
              <a:t>XAMPP was chosen for its simplicity, cross-platform compatibility, and suitability for academic projects. It enabled efficient local testing of backend APIs, database operations, and session management.</a:t>
            </a:r>
          </a:p>
          <a:p>
            <a:pPr algn="just">
              <a:lnSpc>
                <a:spcPts val="3539"/>
              </a:lnSpc>
            </a:pPr>
            <a:endParaRPr lang="en-US" sz="3188">
              <a:solidFill>
                <a:srgbClr val="FFFFFF"/>
              </a:solidFill>
              <a:latin typeface="Coming Soon"/>
              <a:ea typeface="Coming Soon"/>
              <a:cs typeface="Coming Soon"/>
              <a:sym typeface="Coming Soon"/>
            </a:endParaRPr>
          </a:p>
        </p:txBody>
      </p:sp>
      <p:sp>
        <p:nvSpPr>
          <p:cNvPr id="6" name="TextBox 6"/>
          <p:cNvSpPr txBox="1"/>
          <p:nvPr/>
        </p:nvSpPr>
        <p:spPr>
          <a:xfrm>
            <a:off x="4274713" y="1784278"/>
            <a:ext cx="9738574" cy="1543050"/>
          </a:xfrm>
          <a:prstGeom prst="rect">
            <a:avLst/>
          </a:prstGeom>
        </p:spPr>
        <p:txBody>
          <a:bodyPr lIns="0" tIns="0" rIns="0" bIns="0" rtlCol="0" anchor="t">
            <a:spAutoFit/>
          </a:bodyPr>
          <a:lstStyle/>
          <a:p>
            <a:pPr algn="ctr">
              <a:lnSpc>
                <a:spcPts val="12599"/>
              </a:lnSpc>
            </a:pPr>
            <a:r>
              <a:rPr lang="en-US" sz="9000">
                <a:solidFill>
                  <a:srgbClr val="FFFFFF"/>
                </a:solidFill>
                <a:latin typeface="Balmy"/>
                <a:ea typeface="Balmy"/>
                <a:cs typeface="Balmy"/>
                <a:sym typeface="Balmy"/>
              </a:rPr>
              <a:t>Implementation</a:t>
            </a:r>
          </a:p>
        </p:txBody>
      </p:sp>
      <p:sp>
        <p:nvSpPr>
          <p:cNvPr id="7" name="Freeform 7"/>
          <p:cNvSpPr/>
          <p:nvPr/>
        </p:nvSpPr>
        <p:spPr>
          <a:xfrm flipH="1">
            <a:off x="15863934" y="0"/>
            <a:ext cx="2424066" cy="2424066"/>
          </a:xfrm>
          <a:custGeom>
            <a:avLst/>
            <a:gdLst/>
            <a:ahLst/>
            <a:cxnLst/>
            <a:rect l="l" t="t" r="r" b="b"/>
            <a:pathLst>
              <a:path w="2424066" h="2424066">
                <a:moveTo>
                  <a:pt x="2424066" y="0"/>
                </a:moveTo>
                <a:lnTo>
                  <a:pt x="0" y="0"/>
                </a:lnTo>
                <a:lnTo>
                  <a:pt x="0" y="2424066"/>
                </a:lnTo>
                <a:lnTo>
                  <a:pt x="2424066" y="2424066"/>
                </a:lnTo>
                <a:lnTo>
                  <a:pt x="2424066" y="0"/>
                </a:lnTo>
                <a:close/>
              </a:path>
            </a:pathLst>
          </a:custGeom>
          <a:blipFill>
            <a:blip r:embed="rId6"/>
            <a:stretch>
              <a:fillRect/>
            </a:stretch>
          </a:blipFill>
        </p:spPr>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TextBox 3"/>
          <p:cNvSpPr txBox="1"/>
          <p:nvPr/>
        </p:nvSpPr>
        <p:spPr>
          <a:xfrm>
            <a:off x="2738586" y="438150"/>
            <a:ext cx="12810827" cy="1047750"/>
          </a:xfrm>
          <a:prstGeom prst="rect">
            <a:avLst/>
          </a:prstGeom>
        </p:spPr>
        <p:txBody>
          <a:bodyPr lIns="0" tIns="0" rIns="0" bIns="0" rtlCol="0" anchor="t">
            <a:spAutoFit/>
          </a:bodyPr>
          <a:lstStyle/>
          <a:p>
            <a:pPr algn="ctr">
              <a:lnSpc>
                <a:spcPts val="8400"/>
              </a:lnSpc>
              <a:spcBef>
                <a:spcPct val="0"/>
              </a:spcBef>
            </a:pPr>
            <a:r>
              <a:rPr lang="en-US" sz="6000">
                <a:solidFill>
                  <a:srgbClr val="000000"/>
                </a:solidFill>
                <a:latin typeface="Balmy"/>
                <a:ea typeface="Balmy"/>
                <a:cs typeface="Balmy"/>
                <a:sym typeface="Balmy"/>
              </a:rPr>
              <a:t>User Authentication / Sign-Up Page</a:t>
            </a:r>
          </a:p>
        </p:txBody>
      </p:sp>
      <p:sp>
        <p:nvSpPr>
          <p:cNvPr id="4" name="TextBox 4"/>
          <p:cNvSpPr txBox="1"/>
          <p:nvPr/>
        </p:nvSpPr>
        <p:spPr>
          <a:xfrm>
            <a:off x="331839" y="3011732"/>
            <a:ext cx="9796053" cy="4897295"/>
          </a:xfrm>
          <a:prstGeom prst="rect">
            <a:avLst/>
          </a:prstGeom>
        </p:spPr>
        <p:txBody>
          <a:bodyPr lIns="0" tIns="0" rIns="0" bIns="0" rtlCol="0" anchor="t">
            <a:spAutoFit/>
          </a:bodyPr>
          <a:lstStyle/>
          <a:p>
            <a:pPr marL="745078" lvl="1" indent="-372539" algn="l">
              <a:lnSpc>
                <a:spcPts val="4831"/>
              </a:lnSpc>
              <a:buFont typeface="Arial"/>
              <a:buChar char="•"/>
            </a:pPr>
            <a:r>
              <a:rPr lang="en-US" sz="3451">
                <a:solidFill>
                  <a:srgbClr val="000000"/>
                </a:solidFill>
                <a:latin typeface="Coming Soon"/>
                <a:ea typeface="Coming Soon"/>
                <a:cs typeface="Coming Soon"/>
                <a:sym typeface="Coming Soon"/>
              </a:rPr>
              <a:t>Users create an account by entering their email address and password</a:t>
            </a:r>
          </a:p>
          <a:p>
            <a:pPr algn="l">
              <a:lnSpc>
                <a:spcPts val="4831"/>
              </a:lnSpc>
            </a:pPr>
            <a:endParaRPr lang="en-US" sz="3451">
              <a:solidFill>
                <a:srgbClr val="000000"/>
              </a:solidFill>
              <a:latin typeface="Coming Soon"/>
              <a:ea typeface="Coming Soon"/>
              <a:cs typeface="Coming Soon"/>
              <a:sym typeface="Coming Soon"/>
            </a:endParaRPr>
          </a:p>
          <a:p>
            <a:pPr marL="745078" lvl="1" indent="-372539" algn="l">
              <a:lnSpc>
                <a:spcPts val="4831"/>
              </a:lnSpc>
              <a:buFont typeface="Arial"/>
              <a:buChar char="•"/>
            </a:pPr>
            <a:r>
              <a:rPr lang="en-US" sz="3451">
                <a:solidFill>
                  <a:srgbClr val="000000"/>
                </a:solidFill>
                <a:latin typeface="Coming Soon"/>
                <a:ea typeface="Coming Soon"/>
                <a:cs typeface="Coming Soon"/>
                <a:sym typeface="Coming Soon"/>
              </a:rPr>
              <a:t>Information is securely stored in the database</a:t>
            </a:r>
          </a:p>
          <a:p>
            <a:pPr algn="l">
              <a:lnSpc>
                <a:spcPts val="4831"/>
              </a:lnSpc>
            </a:pPr>
            <a:endParaRPr lang="en-US" sz="3451">
              <a:solidFill>
                <a:srgbClr val="000000"/>
              </a:solidFill>
              <a:latin typeface="Coming Soon"/>
              <a:ea typeface="Coming Soon"/>
              <a:cs typeface="Coming Soon"/>
              <a:sym typeface="Coming Soon"/>
            </a:endParaRPr>
          </a:p>
          <a:p>
            <a:pPr marL="745078" lvl="1" indent="-372539" algn="l">
              <a:lnSpc>
                <a:spcPts val="4831"/>
              </a:lnSpc>
              <a:buFont typeface="Arial"/>
              <a:buChar char="•"/>
            </a:pPr>
            <a:r>
              <a:rPr lang="en-US" sz="3451">
                <a:solidFill>
                  <a:srgbClr val="000000"/>
                </a:solidFill>
                <a:latin typeface="Coming Soon"/>
                <a:ea typeface="Coming Soon"/>
                <a:cs typeface="Coming Soon"/>
                <a:sym typeface="Coming Soon"/>
              </a:rPr>
              <a:t>Enables access to booking, my bookings, and support features</a:t>
            </a:r>
          </a:p>
        </p:txBody>
      </p:sp>
      <p:sp>
        <p:nvSpPr>
          <p:cNvPr id="5" name="Freeform 5"/>
          <p:cNvSpPr/>
          <p:nvPr/>
        </p:nvSpPr>
        <p:spPr>
          <a:xfrm>
            <a:off x="12015191" y="1544894"/>
            <a:ext cx="6272809" cy="5768656"/>
          </a:xfrm>
          <a:custGeom>
            <a:avLst/>
            <a:gdLst/>
            <a:ahLst/>
            <a:cxnLst/>
            <a:rect l="l" t="t" r="r" b="b"/>
            <a:pathLst>
              <a:path w="6272809" h="5768656">
                <a:moveTo>
                  <a:pt x="0" y="0"/>
                </a:moveTo>
                <a:lnTo>
                  <a:pt x="6272809" y="0"/>
                </a:lnTo>
                <a:lnTo>
                  <a:pt x="6272809" y="5768655"/>
                </a:lnTo>
                <a:lnTo>
                  <a:pt x="0" y="5768655"/>
                </a:lnTo>
                <a:lnTo>
                  <a:pt x="0" y="0"/>
                </a:lnTo>
                <a:close/>
              </a:path>
            </a:pathLst>
          </a:custGeom>
          <a:blipFill>
            <a:blip r:embed="rId3"/>
            <a:stretch>
              <a:fillRect t="-8948"/>
            </a:stretch>
          </a:blipFill>
        </p:spPr>
      </p:sp>
      <p:sp>
        <p:nvSpPr>
          <p:cNvPr id="6" name="Freeform 6"/>
          <p:cNvSpPr/>
          <p:nvPr/>
        </p:nvSpPr>
        <p:spPr>
          <a:xfrm>
            <a:off x="12015191" y="6258022"/>
            <a:ext cx="6272809" cy="4028978"/>
          </a:xfrm>
          <a:custGeom>
            <a:avLst/>
            <a:gdLst/>
            <a:ahLst/>
            <a:cxnLst/>
            <a:rect l="l" t="t" r="r" b="b"/>
            <a:pathLst>
              <a:path w="6272809" h="4028978">
                <a:moveTo>
                  <a:pt x="0" y="0"/>
                </a:moveTo>
                <a:lnTo>
                  <a:pt x="6272809" y="0"/>
                </a:lnTo>
                <a:lnTo>
                  <a:pt x="6272809" y="4028978"/>
                </a:lnTo>
                <a:lnTo>
                  <a:pt x="0" y="4028978"/>
                </a:lnTo>
                <a:lnTo>
                  <a:pt x="0" y="0"/>
                </a:lnTo>
                <a:close/>
              </a:path>
            </a:pathLst>
          </a:custGeom>
          <a:blipFill>
            <a:blip r:embed="rId4"/>
            <a:stretch>
              <a:fillRect/>
            </a:stretch>
          </a:blipFill>
        </p:spPr>
      </p:sp>
      <p:sp>
        <p:nvSpPr>
          <p:cNvPr id="7" name="TextBox 7"/>
          <p:cNvSpPr txBox="1"/>
          <p:nvPr/>
        </p:nvSpPr>
        <p:spPr>
          <a:xfrm>
            <a:off x="-958645" y="1802728"/>
            <a:ext cx="8389979" cy="863600"/>
          </a:xfrm>
          <a:prstGeom prst="rect">
            <a:avLst/>
          </a:prstGeom>
        </p:spPr>
        <p:txBody>
          <a:bodyPr lIns="0" tIns="0" rIns="0" bIns="0" rtlCol="0" anchor="t">
            <a:spAutoFit/>
          </a:bodyPr>
          <a:lstStyle/>
          <a:p>
            <a:pPr algn="ctr">
              <a:lnSpc>
                <a:spcPts val="7000"/>
              </a:lnSpc>
              <a:spcBef>
                <a:spcPct val="0"/>
              </a:spcBef>
            </a:pPr>
            <a:r>
              <a:rPr lang="en-US" sz="5000">
                <a:solidFill>
                  <a:srgbClr val="000000"/>
                </a:solidFill>
                <a:latin typeface="Balmy"/>
                <a:ea typeface="Balmy"/>
                <a:cs typeface="Balmy"/>
                <a:sym typeface="Balmy"/>
              </a:rPr>
              <a:t> User Registration</a:t>
            </a:r>
          </a:p>
        </p:txBody>
      </p: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TextBox 3"/>
          <p:cNvSpPr txBox="1"/>
          <p:nvPr/>
        </p:nvSpPr>
        <p:spPr>
          <a:xfrm>
            <a:off x="1728192" y="171450"/>
            <a:ext cx="15874008" cy="1543050"/>
          </a:xfrm>
          <a:prstGeom prst="rect">
            <a:avLst/>
          </a:prstGeom>
        </p:spPr>
        <p:txBody>
          <a:bodyPr wrap="square" lIns="0" tIns="0" rIns="0" bIns="0" rtlCol="0" anchor="t">
            <a:spAutoFit/>
          </a:bodyPr>
          <a:lstStyle/>
          <a:p>
            <a:pPr algn="ctr">
              <a:lnSpc>
                <a:spcPts val="12599"/>
              </a:lnSpc>
              <a:spcBef>
                <a:spcPct val="0"/>
              </a:spcBef>
            </a:pPr>
            <a:r>
              <a:rPr lang="en-US" sz="9000" dirty="0">
                <a:solidFill>
                  <a:srgbClr val="000000"/>
                </a:solidFill>
                <a:latin typeface="Balmy"/>
                <a:ea typeface="Balmy"/>
                <a:cs typeface="Balmy"/>
                <a:sym typeface="Balmy"/>
              </a:rPr>
              <a:t>Functional Implementation</a:t>
            </a:r>
          </a:p>
        </p:txBody>
      </p:sp>
      <p:sp>
        <p:nvSpPr>
          <p:cNvPr id="4" name="TextBox 4"/>
          <p:cNvSpPr txBox="1"/>
          <p:nvPr/>
        </p:nvSpPr>
        <p:spPr>
          <a:xfrm>
            <a:off x="-665588" y="2697955"/>
            <a:ext cx="8004822" cy="847090"/>
          </a:xfrm>
          <a:prstGeom prst="rect">
            <a:avLst/>
          </a:prstGeom>
        </p:spPr>
        <p:txBody>
          <a:bodyPr lIns="0" tIns="0" rIns="0" bIns="0" rtlCol="0" anchor="t">
            <a:spAutoFit/>
          </a:bodyPr>
          <a:lstStyle/>
          <a:p>
            <a:pPr algn="ctr">
              <a:lnSpc>
                <a:spcPts val="6859"/>
              </a:lnSpc>
              <a:spcBef>
                <a:spcPct val="0"/>
              </a:spcBef>
            </a:pPr>
            <a:r>
              <a:rPr lang="en-US" sz="4899">
                <a:solidFill>
                  <a:srgbClr val="000000"/>
                </a:solidFill>
                <a:latin typeface="Balmy"/>
                <a:ea typeface="Balmy"/>
                <a:cs typeface="Balmy"/>
                <a:sym typeface="Balmy"/>
              </a:rPr>
              <a:t>1. Booking Module</a:t>
            </a:r>
          </a:p>
        </p:txBody>
      </p:sp>
      <p:sp>
        <p:nvSpPr>
          <p:cNvPr id="5" name="TextBox 5"/>
          <p:cNvSpPr txBox="1"/>
          <p:nvPr/>
        </p:nvSpPr>
        <p:spPr>
          <a:xfrm>
            <a:off x="770603" y="3783241"/>
            <a:ext cx="6568630" cy="3998425"/>
          </a:xfrm>
          <a:prstGeom prst="rect">
            <a:avLst/>
          </a:prstGeom>
        </p:spPr>
        <p:txBody>
          <a:bodyPr lIns="0" tIns="0" rIns="0" bIns="0" rtlCol="0" anchor="t">
            <a:spAutoFit/>
          </a:bodyPr>
          <a:lstStyle/>
          <a:p>
            <a:pPr marL="696247" lvl="1" indent="-348124" algn="l">
              <a:lnSpc>
                <a:spcPts val="4514"/>
              </a:lnSpc>
              <a:buFont typeface="Arial"/>
              <a:buChar char="•"/>
            </a:pPr>
            <a:r>
              <a:rPr lang="en-US" sz="3224">
                <a:solidFill>
                  <a:srgbClr val="000000"/>
                </a:solidFill>
                <a:latin typeface="Coming Soon"/>
                <a:ea typeface="Coming Soon"/>
                <a:cs typeface="Coming Soon"/>
                <a:sym typeface="Coming Soon"/>
              </a:rPr>
              <a:t>Users select branch, service, date, and available time slot</a:t>
            </a:r>
          </a:p>
          <a:p>
            <a:pPr algn="l">
              <a:lnSpc>
                <a:spcPts val="4514"/>
              </a:lnSpc>
            </a:pPr>
            <a:endParaRPr lang="en-US" sz="3224">
              <a:solidFill>
                <a:srgbClr val="000000"/>
              </a:solidFill>
              <a:latin typeface="Coming Soon"/>
              <a:ea typeface="Coming Soon"/>
              <a:cs typeface="Coming Soon"/>
              <a:sym typeface="Coming Soon"/>
            </a:endParaRPr>
          </a:p>
          <a:p>
            <a:pPr marL="696247" lvl="1" indent="-348124" algn="l">
              <a:lnSpc>
                <a:spcPts val="4514"/>
              </a:lnSpc>
              <a:buFont typeface="Arial"/>
              <a:buChar char="•"/>
            </a:pPr>
            <a:r>
              <a:rPr lang="en-US" sz="3224">
                <a:solidFill>
                  <a:srgbClr val="000000"/>
                </a:solidFill>
                <a:latin typeface="Coming Soon"/>
                <a:ea typeface="Coming Soon"/>
                <a:cs typeface="Coming Soon"/>
                <a:sym typeface="Coming Soon"/>
              </a:rPr>
              <a:t>Real-time availability check prevents double booking</a:t>
            </a:r>
          </a:p>
          <a:p>
            <a:pPr algn="l">
              <a:lnSpc>
                <a:spcPts val="4514"/>
              </a:lnSpc>
            </a:pPr>
            <a:endParaRPr lang="en-US" sz="3224">
              <a:solidFill>
                <a:srgbClr val="000000"/>
              </a:solidFill>
              <a:latin typeface="Coming Soon"/>
              <a:ea typeface="Coming Soon"/>
              <a:cs typeface="Coming Soon"/>
              <a:sym typeface="Coming Soon"/>
            </a:endParaRPr>
          </a:p>
          <a:p>
            <a:pPr marL="696247" lvl="1" indent="-348124" algn="l">
              <a:lnSpc>
                <a:spcPts val="4514"/>
              </a:lnSpc>
              <a:buFont typeface="Arial"/>
              <a:buChar char="•"/>
            </a:pPr>
            <a:r>
              <a:rPr lang="en-US" sz="3224">
                <a:solidFill>
                  <a:srgbClr val="000000"/>
                </a:solidFill>
                <a:latin typeface="Coming Soon"/>
                <a:ea typeface="Coming Soon"/>
                <a:cs typeface="Coming Soon"/>
                <a:sym typeface="Coming Soon"/>
              </a:rPr>
              <a:t>Instant confirmation displayed</a:t>
            </a:r>
          </a:p>
        </p:txBody>
      </p:sp>
      <p:sp>
        <p:nvSpPr>
          <p:cNvPr id="6" name="Freeform 6"/>
          <p:cNvSpPr/>
          <p:nvPr/>
        </p:nvSpPr>
        <p:spPr>
          <a:xfrm>
            <a:off x="8113721" y="2802730"/>
            <a:ext cx="9736230" cy="6328550"/>
          </a:xfrm>
          <a:custGeom>
            <a:avLst/>
            <a:gdLst/>
            <a:ahLst/>
            <a:cxnLst/>
            <a:rect l="l" t="t" r="r" b="b"/>
            <a:pathLst>
              <a:path w="9736230" h="6328550">
                <a:moveTo>
                  <a:pt x="0" y="0"/>
                </a:moveTo>
                <a:lnTo>
                  <a:pt x="9736231" y="0"/>
                </a:lnTo>
                <a:lnTo>
                  <a:pt x="9736231" y="6328549"/>
                </a:lnTo>
                <a:lnTo>
                  <a:pt x="0" y="6328549"/>
                </a:lnTo>
                <a:lnTo>
                  <a:pt x="0" y="0"/>
                </a:lnTo>
                <a:close/>
              </a:path>
            </a:pathLst>
          </a:custGeom>
          <a:blipFill>
            <a:blip r:embed="rId3"/>
            <a:stretch>
              <a:fillRect/>
            </a:stretch>
          </a:blipFill>
        </p:spPr>
      </p:sp>
      <p:sp>
        <p:nvSpPr>
          <p:cNvPr id="7" name="Freeform 7"/>
          <p:cNvSpPr/>
          <p:nvPr/>
        </p:nvSpPr>
        <p:spPr>
          <a:xfrm>
            <a:off x="12981836" y="1555590"/>
            <a:ext cx="1465656" cy="1247140"/>
          </a:xfrm>
          <a:custGeom>
            <a:avLst/>
            <a:gdLst/>
            <a:ahLst/>
            <a:cxnLst/>
            <a:rect l="l" t="t" r="r" b="b"/>
            <a:pathLst>
              <a:path w="1465656" h="1247140">
                <a:moveTo>
                  <a:pt x="0" y="0"/>
                </a:moveTo>
                <a:lnTo>
                  <a:pt x="1465656" y="0"/>
                </a:lnTo>
                <a:lnTo>
                  <a:pt x="1465656" y="1247140"/>
                </a:lnTo>
                <a:lnTo>
                  <a:pt x="0" y="12471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8852711" y="3146302"/>
            <a:ext cx="9435289" cy="5991409"/>
          </a:xfrm>
          <a:custGeom>
            <a:avLst/>
            <a:gdLst/>
            <a:ahLst/>
            <a:cxnLst/>
            <a:rect l="l" t="t" r="r" b="b"/>
            <a:pathLst>
              <a:path w="9435289" h="5991409">
                <a:moveTo>
                  <a:pt x="0" y="0"/>
                </a:moveTo>
                <a:lnTo>
                  <a:pt x="9435289" y="0"/>
                </a:lnTo>
                <a:lnTo>
                  <a:pt x="9435289" y="5991409"/>
                </a:lnTo>
                <a:lnTo>
                  <a:pt x="0" y="5991409"/>
                </a:lnTo>
                <a:lnTo>
                  <a:pt x="0" y="0"/>
                </a:lnTo>
                <a:close/>
              </a:path>
            </a:pathLst>
          </a:custGeom>
          <a:blipFill>
            <a:blip r:embed="rId3"/>
            <a:stretch>
              <a:fillRect/>
            </a:stretch>
          </a:blipFill>
        </p:spPr>
      </p:sp>
      <p:sp>
        <p:nvSpPr>
          <p:cNvPr id="4" name="Freeform 4"/>
          <p:cNvSpPr/>
          <p:nvPr/>
        </p:nvSpPr>
        <p:spPr>
          <a:xfrm>
            <a:off x="14015559" y="1899163"/>
            <a:ext cx="1465656" cy="1247140"/>
          </a:xfrm>
          <a:custGeom>
            <a:avLst/>
            <a:gdLst/>
            <a:ahLst/>
            <a:cxnLst/>
            <a:rect l="l" t="t" r="r" b="b"/>
            <a:pathLst>
              <a:path w="1465656" h="1247140">
                <a:moveTo>
                  <a:pt x="0" y="0"/>
                </a:moveTo>
                <a:lnTo>
                  <a:pt x="1465656" y="0"/>
                </a:lnTo>
                <a:lnTo>
                  <a:pt x="1465656" y="1247139"/>
                </a:lnTo>
                <a:lnTo>
                  <a:pt x="0" y="1247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2023160" y="171450"/>
            <a:ext cx="15883840" cy="1543050"/>
          </a:xfrm>
          <a:prstGeom prst="rect">
            <a:avLst/>
          </a:prstGeom>
        </p:spPr>
        <p:txBody>
          <a:bodyPr wrap="square" lIns="0" tIns="0" rIns="0" bIns="0" rtlCol="0" anchor="t">
            <a:spAutoFit/>
          </a:bodyPr>
          <a:lstStyle/>
          <a:p>
            <a:pPr algn="ctr">
              <a:lnSpc>
                <a:spcPts val="12599"/>
              </a:lnSpc>
              <a:spcBef>
                <a:spcPct val="0"/>
              </a:spcBef>
            </a:pPr>
            <a:r>
              <a:rPr lang="en-US" sz="9000" dirty="0">
                <a:solidFill>
                  <a:srgbClr val="000000"/>
                </a:solidFill>
                <a:latin typeface="Balmy"/>
                <a:ea typeface="Balmy"/>
                <a:cs typeface="Balmy"/>
                <a:sym typeface="Balmy"/>
              </a:rPr>
              <a:t>Functional Implementation</a:t>
            </a:r>
          </a:p>
        </p:txBody>
      </p:sp>
      <p:sp>
        <p:nvSpPr>
          <p:cNvPr id="6" name="TextBox 6"/>
          <p:cNvSpPr txBox="1"/>
          <p:nvPr/>
        </p:nvSpPr>
        <p:spPr>
          <a:xfrm>
            <a:off x="1010911" y="1956312"/>
            <a:ext cx="5439073" cy="847090"/>
          </a:xfrm>
          <a:prstGeom prst="rect">
            <a:avLst/>
          </a:prstGeom>
        </p:spPr>
        <p:txBody>
          <a:bodyPr lIns="0" tIns="0" rIns="0" bIns="0" rtlCol="0" anchor="t">
            <a:spAutoFit/>
          </a:bodyPr>
          <a:lstStyle/>
          <a:p>
            <a:pPr algn="ctr">
              <a:lnSpc>
                <a:spcPts val="6859"/>
              </a:lnSpc>
              <a:spcBef>
                <a:spcPct val="0"/>
              </a:spcBef>
            </a:pPr>
            <a:r>
              <a:rPr lang="en-US" sz="4899">
                <a:solidFill>
                  <a:srgbClr val="000000"/>
                </a:solidFill>
                <a:latin typeface="Balmy"/>
                <a:ea typeface="Balmy"/>
                <a:cs typeface="Balmy"/>
                <a:sym typeface="Balmy"/>
              </a:rPr>
              <a:t>2. the map module </a:t>
            </a:r>
          </a:p>
        </p:txBody>
      </p:sp>
      <p:sp>
        <p:nvSpPr>
          <p:cNvPr id="7" name="TextBox 7"/>
          <p:cNvSpPr txBox="1"/>
          <p:nvPr/>
        </p:nvSpPr>
        <p:spPr>
          <a:xfrm>
            <a:off x="630575" y="3070102"/>
            <a:ext cx="7665393" cy="64008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oming Soon"/>
                <a:ea typeface="Coming Soon"/>
                <a:cs typeface="Coming Soon"/>
                <a:sym typeface="Coming Soon"/>
              </a:rPr>
              <a:t>Displays all bank branch locations on an interactive map</a:t>
            </a:r>
          </a:p>
          <a:p>
            <a:pPr algn="l">
              <a:lnSpc>
                <a:spcPts val="4200"/>
              </a:lnSpc>
            </a:pPr>
            <a:endParaRPr lang="en-US" sz="3000">
              <a:solidFill>
                <a:srgbClr val="000000"/>
              </a:solidFill>
              <a:latin typeface="Coming Soon"/>
              <a:ea typeface="Coming Soon"/>
              <a:cs typeface="Coming Soon"/>
              <a:sym typeface="Coming Soon"/>
            </a:endParaRPr>
          </a:p>
          <a:p>
            <a:pPr marL="647700" lvl="1" indent="-323850" algn="l">
              <a:lnSpc>
                <a:spcPts val="4200"/>
              </a:lnSpc>
              <a:buFont typeface="Arial"/>
              <a:buChar char="•"/>
            </a:pPr>
            <a:r>
              <a:rPr lang="en-US" sz="3000">
                <a:solidFill>
                  <a:srgbClr val="000000"/>
                </a:solidFill>
                <a:latin typeface="Coming Soon"/>
                <a:ea typeface="Coming Soon"/>
                <a:cs typeface="Coming Soon"/>
                <a:sym typeface="Coming Soon"/>
              </a:rPr>
              <a:t>Helps users assess accessibility before booking an appointment</a:t>
            </a:r>
          </a:p>
          <a:p>
            <a:pPr algn="l">
              <a:lnSpc>
                <a:spcPts val="4200"/>
              </a:lnSpc>
            </a:pPr>
            <a:endParaRPr lang="en-US" sz="3000">
              <a:solidFill>
                <a:srgbClr val="000000"/>
              </a:solidFill>
              <a:latin typeface="Coming Soon"/>
              <a:ea typeface="Coming Soon"/>
              <a:cs typeface="Coming Soon"/>
              <a:sym typeface="Coming Soon"/>
            </a:endParaRPr>
          </a:p>
          <a:p>
            <a:pPr marL="647700" lvl="1" indent="-323850" algn="l">
              <a:lnSpc>
                <a:spcPts val="4200"/>
              </a:lnSpc>
              <a:buFont typeface="Arial"/>
              <a:buChar char="•"/>
            </a:pPr>
            <a:r>
              <a:rPr lang="en-US" sz="3000">
                <a:solidFill>
                  <a:srgbClr val="000000"/>
                </a:solidFill>
                <a:latin typeface="Coming Soon"/>
                <a:ea typeface="Coming Soon"/>
                <a:cs typeface="Coming Soon"/>
                <a:sym typeface="Coming Soon"/>
              </a:rPr>
              <a:t>Integrates with the booking module so users can easily select the nearest or most convenient branch</a:t>
            </a:r>
          </a:p>
          <a:p>
            <a:pPr algn="l">
              <a:lnSpc>
                <a:spcPts val="4200"/>
              </a:lnSpc>
            </a:pPr>
            <a:endParaRPr lang="en-US" sz="3000">
              <a:solidFill>
                <a:srgbClr val="000000"/>
              </a:solidFill>
              <a:latin typeface="Coming Soon"/>
              <a:ea typeface="Coming Soon"/>
              <a:cs typeface="Coming Soon"/>
              <a:sym typeface="Coming Soon"/>
            </a:endParaRPr>
          </a:p>
          <a:p>
            <a:pPr marL="647700" lvl="1" indent="-323850" algn="l">
              <a:lnSpc>
                <a:spcPts val="4200"/>
              </a:lnSpc>
              <a:buFont typeface="Arial"/>
              <a:buChar char="•"/>
            </a:pPr>
            <a:r>
              <a:rPr lang="en-US" sz="3000">
                <a:solidFill>
                  <a:srgbClr val="000000"/>
                </a:solidFill>
                <a:latin typeface="Coming Soon"/>
                <a:ea typeface="Coming Soon"/>
                <a:cs typeface="Coming Soon"/>
                <a:sym typeface="Coming Soon"/>
              </a:rPr>
              <a:t>Enhances user experience by combining location data with scheduling options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TextBox 3"/>
          <p:cNvSpPr txBox="1"/>
          <p:nvPr/>
        </p:nvSpPr>
        <p:spPr>
          <a:xfrm>
            <a:off x="378206" y="3798939"/>
            <a:ext cx="6450806" cy="266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oming Soon"/>
                <a:ea typeface="Coming Soon"/>
                <a:cs typeface="Coming Soon"/>
                <a:sym typeface="Coming Soon"/>
              </a:rPr>
              <a:t>View, cancel, or modify appointments dynamically</a:t>
            </a:r>
          </a:p>
          <a:p>
            <a:pPr algn="l">
              <a:lnSpc>
                <a:spcPts val="4200"/>
              </a:lnSpc>
            </a:pPr>
            <a:endParaRPr lang="en-US" sz="3000">
              <a:solidFill>
                <a:srgbClr val="000000"/>
              </a:solidFill>
              <a:latin typeface="Coming Soon"/>
              <a:ea typeface="Coming Soon"/>
              <a:cs typeface="Coming Soon"/>
              <a:sym typeface="Coming Soon"/>
            </a:endParaRPr>
          </a:p>
          <a:p>
            <a:pPr marL="647700" lvl="1" indent="-323850" algn="l">
              <a:lnSpc>
                <a:spcPts val="4200"/>
              </a:lnSpc>
              <a:buFont typeface="Arial"/>
              <a:buChar char="•"/>
            </a:pPr>
            <a:r>
              <a:rPr lang="en-US" sz="3000">
                <a:solidFill>
                  <a:srgbClr val="000000"/>
                </a:solidFill>
                <a:latin typeface="Coming Soon"/>
                <a:ea typeface="Coming Soon"/>
                <a:cs typeface="Coming Soon"/>
                <a:sym typeface="Coming Soon"/>
              </a:rPr>
              <a:t>Changes reflected immediately in the system</a:t>
            </a:r>
          </a:p>
        </p:txBody>
      </p:sp>
      <p:sp>
        <p:nvSpPr>
          <p:cNvPr id="4" name="TextBox 4"/>
          <p:cNvSpPr txBox="1"/>
          <p:nvPr/>
        </p:nvSpPr>
        <p:spPr>
          <a:xfrm>
            <a:off x="373244" y="2696210"/>
            <a:ext cx="7551555" cy="847090"/>
          </a:xfrm>
          <a:prstGeom prst="rect">
            <a:avLst/>
          </a:prstGeom>
        </p:spPr>
        <p:txBody>
          <a:bodyPr wrap="square" lIns="0" tIns="0" rIns="0" bIns="0" rtlCol="0" anchor="t">
            <a:spAutoFit/>
          </a:bodyPr>
          <a:lstStyle/>
          <a:p>
            <a:pPr algn="ctr">
              <a:lnSpc>
                <a:spcPts val="6859"/>
              </a:lnSpc>
              <a:spcBef>
                <a:spcPct val="0"/>
              </a:spcBef>
            </a:pPr>
            <a:r>
              <a:rPr lang="en-US" sz="4899" dirty="0">
                <a:solidFill>
                  <a:srgbClr val="000000"/>
                </a:solidFill>
                <a:latin typeface="Balmy"/>
                <a:ea typeface="Balmy"/>
                <a:cs typeface="Balmy"/>
                <a:sym typeface="Balmy"/>
              </a:rPr>
              <a:t>3. My Bookings Module</a:t>
            </a:r>
          </a:p>
        </p:txBody>
      </p:sp>
      <p:sp>
        <p:nvSpPr>
          <p:cNvPr id="5" name="Freeform 5"/>
          <p:cNvSpPr/>
          <p:nvPr/>
        </p:nvSpPr>
        <p:spPr>
          <a:xfrm>
            <a:off x="7592141" y="2988973"/>
            <a:ext cx="9667159" cy="7008690"/>
          </a:xfrm>
          <a:custGeom>
            <a:avLst/>
            <a:gdLst/>
            <a:ahLst/>
            <a:cxnLst/>
            <a:rect l="l" t="t" r="r" b="b"/>
            <a:pathLst>
              <a:path w="9667159" h="7008690">
                <a:moveTo>
                  <a:pt x="0" y="0"/>
                </a:moveTo>
                <a:lnTo>
                  <a:pt x="9667159" y="0"/>
                </a:lnTo>
                <a:lnTo>
                  <a:pt x="9667159" y="7008691"/>
                </a:lnTo>
                <a:lnTo>
                  <a:pt x="0" y="7008691"/>
                </a:lnTo>
                <a:lnTo>
                  <a:pt x="0" y="0"/>
                </a:lnTo>
                <a:close/>
              </a:path>
            </a:pathLst>
          </a:custGeom>
          <a:blipFill>
            <a:blip r:embed="rId3"/>
            <a:stretch>
              <a:fillRect/>
            </a:stretch>
          </a:blipFill>
        </p:spPr>
      </p:sp>
      <p:sp>
        <p:nvSpPr>
          <p:cNvPr id="6" name="TextBox 6"/>
          <p:cNvSpPr txBox="1"/>
          <p:nvPr/>
        </p:nvSpPr>
        <p:spPr>
          <a:xfrm>
            <a:off x="2427684" y="171450"/>
            <a:ext cx="15631716" cy="1543050"/>
          </a:xfrm>
          <a:prstGeom prst="rect">
            <a:avLst/>
          </a:prstGeom>
        </p:spPr>
        <p:txBody>
          <a:bodyPr wrap="square" lIns="0" tIns="0" rIns="0" bIns="0" rtlCol="0" anchor="t">
            <a:spAutoFit/>
          </a:bodyPr>
          <a:lstStyle/>
          <a:p>
            <a:pPr algn="ctr">
              <a:lnSpc>
                <a:spcPts val="12599"/>
              </a:lnSpc>
              <a:spcBef>
                <a:spcPct val="0"/>
              </a:spcBef>
            </a:pPr>
            <a:r>
              <a:rPr lang="en-US" sz="9000" dirty="0">
                <a:solidFill>
                  <a:srgbClr val="000000"/>
                </a:solidFill>
                <a:latin typeface="Balmy"/>
                <a:ea typeface="Balmy"/>
                <a:cs typeface="Balmy"/>
                <a:sym typeface="Balmy"/>
              </a:rPr>
              <a:t>Functional Implementation</a:t>
            </a:r>
          </a:p>
        </p:txBody>
      </p:sp>
      <p:sp>
        <p:nvSpPr>
          <p:cNvPr id="7" name="Freeform 7"/>
          <p:cNvSpPr/>
          <p:nvPr/>
        </p:nvSpPr>
        <p:spPr>
          <a:xfrm>
            <a:off x="13499366" y="1741834"/>
            <a:ext cx="1465656" cy="1247140"/>
          </a:xfrm>
          <a:custGeom>
            <a:avLst/>
            <a:gdLst/>
            <a:ahLst/>
            <a:cxnLst/>
            <a:rect l="l" t="t" r="r" b="b"/>
            <a:pathLst>
              <a:path w="1465656" h="1247140">
                <a:moveTo>
                  <a:pt x="0" y="0"/>
                </a:moveTo>
                <a:lnTo>
                  <a:pt x="1465655" y="0"/>
                </a:lnTo>
                <a:lnTo>
                  <a:pt x="1465655" y="1247139"/>
                </a:lnTo>
                <a:lnTo>
                  <a:pt x="0" y="1247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TextBox 3"/>
          <p:cNvSpPr txBox="1"/>
          <p:nvPr/>
        </p:nvSpPr>
        <p:spPr>
          <a:xfrm>
            <a:off x="2096902" y="171450"/>
            <a:ext cx="15505298" cy="1543050"/>
          </a:xfrm>
          <a:prstGeom prst="rect">
            <a:avLst/>
          </a:prstGeom>
        </p:spPr>
        <p:txBody>
          <a:bodyPr wrap="square" lIns="0" tIns="0" rIns="0" bIns="0" rtlCol="0" anchor="t">
            <a:spAutoFit/>
          </a:bodyPr>
          <a:lstStyle/>
          <a:p>
            <a:pPr algn="ctr">
              <a:lnSpc>
                <a:spcPts val="12599"/>
              </a:lnSpc>
              <a:spcBef>
                <a:spcPct val="0"/>
              </a:spcBef>
            </a:pPr>
            <a:r>
              <a:rPr lang="en-US" sz="9000" dirty="0">
                <a:solidFill>
                  <a:srgbClr val="000000"/>
                </a:solidFill>
                <a:latin typeface="Balmy"/>
                <a:ea typeface="Balmy"/>
                <a:cs typeface="Balmy"/>
                <a:sym typeface="Balmy"/>
              </a:rPr>
              <a:t>Functional Implementation</a:t>
            </a:r>
          </a:p>
        </p:txBody>
      </p:sp>
      <p:sp>
        <p:nvSpPr>
          <p:cNvPr id="4" name="TextBox 4"/>
          <p:cNvSpPr txBox="1"/>
          <p:nvPr/>
        </p:nvSpPr>
        <p:spPr>
          <a:xfrm>
            <a:off x="302387" y="3585374"/>
            <a:ext cx="6776839" cy="2667000"/>
          </a:xfrm>
          <a:prstGeom prst="rect">
            <a:avLst/>
          </a:prstGeom>
        </p:spPr>
        <p:txBody>
          <a:bodyPr lIns="0" tIns="0" rIns="0" bIns="0" rtlCol="0" anchor="t">
            <a:spAutoFit/>
          </a:bodyPr>
          <a:lstStyle/>
          <a:p>
            <a:pPr marL="647700" lvl="1" indent="-323850" algn="l">
              <a:lnSpc>
                <a:spcPts val="4200"/>
              </a:lnSpc>
              <a:buFont typeface="Arial"/>
              <a:buChar char="•"/>
            </a:pPr>
            <a:r>
              <a:rPr lang="en-US" sz="3000">
                <a:solidFill>
                  <a:srgbClr val="000000"/>
                </a:solidFill>
                <a:latin typeface="Coming Soon"/>
                <a:ea typeface="Coming Soon"/>
                <a:cs typeface="Coming Soon"/>
                <a:sym typeface="Coming Soon"/>
              </a:rPr>
              <a:t>Simulated chatbot interface for user engagement and support</a:t>
            </a:r>
          </a:p>
          <a:p>
            <a:pPr algn="l">
              <a:lnSpc>
                <a:spcPts val="4200"/>
              </a:lnSpc>
            </a:pPr>
            <a:endParaRPr lang="en-US" sz="3000">
              <a:solidFill>
                <a:srgbClr val="000000"/>
              </a:solidFill>
              <a:latin typeface="Coming Soon"/>
              <a:ea typeface="Coming Soon"/>
              <a:cs typeface="Coming Soon"/>
              <a:sym typeface="Coming Soon"/>
            </a:endParaRPr>
          </a:p>
          <a:p>
            <a:pPr marL="647700" lvl="1" indent="-323850" algn="l">
              <a:lnSpc>
                <a:spcPts val="4200"/>
              </a:lnSpc>
              <a:buFont typeface="Arial"/>
              <a:buChar char="•"/>
            </a:pPr>
            <a:r>
              <a:rPr lang="en-US" sz="3000">
                <a:solidFill>
                  <a:srgbClr val="000000"/>
                </a:solidFill>
                <a:latin typeface="Coming Soon"/>
                <a:ea typeface="Coming Soon"/>
                <a:cs typeface="Coming Soon"/>
                <a:sym typeface="Coming Soon"/>
              </a:rPr>
              <a:t>Foundation for future AI-powered features</a:t>
            </a:r>
          </a:p>
        </p:txBody>
      </p:sp>
      <p:sp>
        <p:nvSpPr>
          <p:cNvPr id="5" name="TextBox 5"/>
          <p:cNvSpPr txBox="1"/>
          <p:nvPr/>
        </p:nvSpPr>
        <p:spPr>
          <a:xfrm>
            <a:off x="569970" y="2214409"/>
            <a:ext cx="7365238" cy="847090"/>
          </a:xfrm>
          <a:prstGeom prst="rect">
            <a:avLst/>
          </a:prstGeom>
        </p:spPr>
        <p:txBody>
          <a:bodyPr wrap="square" lIns="0" tIns="0" rIns="0" bIns="0" rtlCol="0" anchor="t">
            <a:spAutoFit/>
          </a:bodyPr>
          <a:lstStyle/>
          <a:p>
            <a:pPr algn="ctr">
              <a:lnSpc>
                <a:spcPts val="6859"/>
              </a:lnSpc>
              <a:spcBef>
                <a:spcPct val="0"/>
              </a:spcBef>
            </a:pPr>
            <a:r>
              <a:rPr lang="en-US" sz="4899" dirty="0">
                <a:solidFill>
                  <a:srgbClr val="000000"/>
                </a:solidFill>
                <a:latin typeface="Balmy"/>
                <a:ea typeface="Balmy"/>
                <a:cs typeface="Balmy"/>
                <a:sym typeface="Balmy"/>
              </a:rPr>
              <a:t>4. Support Chat Module</a:t>
            </a:r>
          </a:p>
        </p:txBody>
      </p:sp>
      <p:sp>
        <p:nvSpPr>
          <p:cNvPr id="6" name="Freeform 6"/>
          <p:cNvSpPr/>
          <p:nvPr/>
        </p:nvSpPr>
        <p:spPr>
          <a:xfrm>
            <a:off x="7935208" y="3336823"/>
            <a:ext cx="10082827" cy="5734608"/>
          </a:xfrm>
          <a:custGeom>
            <a:avLst/>
            <a:gdLst/>
            <a:ahLst/>
            <a:cxnLst/>
            <a:rect l="l" t="t" r="r" b="b"/>
            <a:pathLst>
              <a:path w="10082827" h="5734608">
                <a:moveTo>
                  <a:pt x="0" y="0"/>
                </a:moveTo>
                <a:lnTo>
                  <a:pt x="10082827" y="0"/>
                </a:lnTo>
                <a:lnTo>
                  <a:pt x="10082827" y="5734607"/>
                </a:lnTo>
                <a:lnTo>
                  <a:pt x="0" y="5734607"/>
                </a:lnTo>
                <a:lnTo>
                  <a:pt x="0" y="0"/>
                </a:lnTo>
                <a:close/>
              </a:path>
            </a:pathLst>
          </a:custGeom>
          <a:blipFill>
            <a:blip r:embed="rId3"/>
            <a:stretch>
              <a:fillRect/>
            </a:stretch>
          </a:blipFill>
        </p:spPr>
      </p:sp>
      <p:sp>
        <p:nvSpPr>
          <p:cNvPr id="7" name="Freeform 7"/>
          <p:cNvSpPr/>
          <p:nvPr/>
        </p:nvSpPr>
        <p:spPr>
          <a:xfrm>
            <a:off x="14974204" y="2066772"/>
            <a:ext cx="1465656" cy="1247140"/>
          </a:xfrm>
          <a:custGeom>
            <a:avLst/>
            <a:gdLst/>
            <a:ahLst/>
            <a:cxnLst/>
            <a:rect l="l" t="t" r="r" b="b"/>
            <a:pathLst>
              <a:path w="1465656" h="1247140">
                <a:moveTo>
                  <a:pt x="0" y="0"/>
                </a:moveTo>
                <a:lnTo>
                  <a:pt x="1465656" y="0"/>
                </a:lnTo>
                <a:lnTo>
                  <a:pt x="1465656" y="1247139"/>
                </a:lnTo>
                <a:lnTo>
                  <a:pt x="0" y="12471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2573418" y="8960346"/>
            <a:ext cx="8481194" cy="4518807"/>
          </a:xfrm>
          <a:custGeom>
            <a:avLst/>
            <a:gdLst/>
            <a:ahLst/>
            <a:cxnLst/>
            <a:rect l="l" t="t" r="r" b="b"/>
            <a:pathLst>
              <a:path w="8481194" h="4518807">
                <a:moveTo>
                  <a:pt x="0" y="0"/>
                </a:moveTo>
                <a:lnTo>
                  <a:pt x="8481194" y="0"/>
                </a:lnTo>
                <a:lnTo>
                  <a:pt x="8481194" y="4518807"/>
                </a:lnTo>
                <a:lnTo>
                  <a:pt x="0" y="4518807"/>
                </a:lnTo>
                <a:lnTo>
                  <a:pt x="0" y="0"/>
                </a:lnTo>
                <a:close/>
              </a:path>
            </a:pathLst>
          </a:custGeom>
          <a:blipFill>
            <a:blip r:embed="rId3"/>
            <a:stretch>
              <a:fillRect/>
            </a:stretch>
          </a:blipFill>
        </p:spPr>
      </p:sp>
      <p:sp>
        <p:nvSpPr>
          <p:cNvPr id="4" name="Freeform 4"/>
          <p:cNvSpPr/>
          <p:nvPr/>
        </p:nvSpPr>
        <p:spPr>
          <a:xfrm>
            <a:off x="2642497" y="1778241"/>
            <a:ext cx="12988859" cy="8020620"/>
          </a:xfrm>
          <a:custGeom>
            <a:avLst/>
            <a:gdLst/>
            <a:ahLst/>
            <a:cxnLst/>
            <a:rect l="l" t="t" r="r" b="b"/>
            <a:pathLst>
              <a:path w="12988859" h="8020620">
                <a:moveTo>
                  <a:pt x="0" y="0"/>
                </a:moveTo>
                <a:lnTo>
                  <a:pt x="12988859" y="0"/>
                </a:lnTo>
                <a:lnTo>
                  <a:pt x="12988859" y="8020620"/>
                </a:lnTo>
                <a:lnTo>
                  <a:pt x="0" y="8020620"/>
                </a:lnTo>
                <a:lnTo>
                  <a:pt x="0" y="0"/>
                </a:lnTo>
                <a:close/>
              </a:path>
            </a:pathLst>
          </a:custGeom>
          <a:blipFill>
            <a:blip r:embed="rId4"/>
            <a:stretch>
              <a:fillRect/>
            </a:stretch>
          </a:blipFill>
        </p:spPr>
      </p:sp>
      <p:sp>
        <p:nvSpPr>
          <p:cNvPr id="5" name="Freeform 5"/>
          <p:cNvSpPr/>
          <p:nvPr/>
        </p:nvSpPr>
        <p:spPr>
          <a:xfrm>
            <a:off x="0" y="0"/>
            <a:ext cx="2642497" cy="2642497"/>
          </a:xfrm>
          <a:custGeom>
            <a:avLst/>
            <a:gdLst/>
            <a:ahLst/>
            <a:cxnLst/>
            <a:rect l="l" t="t" r="r" b="b"/>
            <a:pathLst>
              <a:path w="2642497" h="2642497">
                <a:moveTo>
                  <a:pt x="0" y="0"/>
                </a:moveTo>
                <a:lnTo>
                  <a:pt x="2642497" y="0"/>
                </a:lnTo>
                <a:lnTo>
                  <a:pt x="2642497" y="2642497"/>
                </a:lnTo>
                <a:lnTo>
                  <a:pt x="0" y="2642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TextBox 6"/>
          <p:cNvSpPr txBox="1"/>
          <p:nvPr/>
        </p:nvSpPr>
        <p:spPr>
          <a:xfrm>
            <a:off x="3906003" y="235191"/>
            <a:ext cx="9738574" cy="1543050"/>
          </a:xfrm>
          <a:prstGeom prst="rect">
            <a:avLst/>
          </a:prstGeom>
        </p:spPr>
        <p:txBody>
          <a:bodyPr lIns="0" tIns="0" rIns="0" bIns="0" rtlCol="0" anchor="t">
            <a:spAutoFit/>
          </a:bodyPr>
          <a:lstStyle/>
          <a:p>
            <a:pPr algn="ctr">
              <a:lnSpc>
                <a:spcPts val="12599"/>
              </a:lnSpc>
            </a:pPr>
            <a:r>
              <a:rPr lang="en-US" sz="9000" dirty="0">
                <a:solidFill>
                  <a:srgbClr val="100F0D"/>
                </a:solidFill>
                <a:latin typeface="Balmy"/>
                <a:ea typeface="Balmy"/>
                <a:cs typeface="Balmy"/>
                <a:sym typeface="Balmy"/>
              </a:rPr>
              <a:t>Results</a:t>
            </a:r>
          </a:p>
        </p:txBody>
      </p:sp>
      <p:sp>
        <p:nvSpPr>
          <p:cNvPr id="7" name="Freeform 7"/>
          <p:cNvSpPr/>
          <p:nvPr/>
        </p:nvSpPr>
        <p:spPr>
          <a:xfrm>
            <a:off x="15176304" y="-346668"/>
            <a:ext cx="3111696" cy="5003606"/>
          </a:xfrm>
          <a:custGeom>
            <a:avLst/>
            <a:gdLst/>
            <a:ahLst/>
            <a:cxnLst/>
            <a:rect l="l" t="t" r="r" b="b"/>
            <a:pathLst>
              <a:path w="3111696" h="5003606">
                <a:moveTo>
                  <a:pt x="0" y="0"/>
                </a:moveTo>
                <a:lnTo>
                  <a:pt x="3111696" y="0"/>
                </a:lnTo>
                <a:lnTo>
                  <a:pt x="3111696" y="5003607"/>
                </a:lnTo>
                <a:lnTo>
                  <a:pt x="0" y="5003607"/>
                </a:lnTo>
                <a:lnTo>
                  <a:pt x="0" y="0"/>
                </a:lnTo>
                <a:close/>
              </a:path>
            </a:pathLst>
          </a:custGeom>
          <a:blipFill>
            <a:blip r:embed="rId7"/>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589563" y="327297"/>
            <a:ext cx="5270193" cy="3160116"/>
          </a:xfrm>
          <a:custGeom>
            <a:avLst/>
            <a:gdLst/>
            <a:ahLst/>
            <a:cxnLst/>
            <a:rect l="l" t="t" r="r" b="b"/>
            <a:pathLst>
              <a:path w="5270193" h="3160116">
                <a:moveTo>
                  <a:pt x="0" y="0"/>
                </a:moveTo>
                <a:lnTo>
                  <a:pt x="5270193" y="0"/>
                </a:lnTo>
                <a:lnTo>
                  <a:pt x="5270193" y="3160115"/>
                </a:lnTo>
                <a:lnTo>
                  <a:pt x="0" y="3160115"/>
                </a:lnTo>
                <a:lnTo>
                  <a:pt x="0" y="0"/>
                </a:lnTo>
                <a:close/>
              </a:path>
            </a:pathLst>
          </a:custGeom>
          <a:blipFill>
            <a:blip r:embed="rId3"/>
            <a:stretch>
              <a:fillRect/>
            </a:stretch>
          </a:blipFill>
        </p:spPr>
      </p:sp>
      <p:sp>
        <p:nvSpPr>
          <p:cNvPr id="4" name="Freeform 4"/>
          <p:cNvSpPr/>
          <p:nvPr/>
        </p:nvSpPr>
        <p:spPr>
          <a:xfrm>
            <a:off x="1324903" y="1028700"/>
            <a:ext cx="15638195" cy="8229600"/>
          </a:xfrm>
          <a:custGeom>
            <a:avLst/>
            <a:gdLst/>
            <a:ahLst/>
            <a:cxnLst/>
            <a:rect l="l" t="t" r="r" b="b"/>
            <a:pathLst>
              <a:path w="15638195" h="8229600">
                <a:moveTo>
                  <a:pt x="0" y="0"/>
                </a:moveTo>
                <a:lnTo>
                  <a:pt x="15638194" y="0"/>
                </a:lnTo>
                <a:lnTo>
                  <a:pt x="15638194" y="8229600"/>
                </a:lnTo>
                <a:lnTo>
                  <a:pt x="0" y="8229600"/>
                </a:lnTo>
                <a:lnTo>
                  <a:pt x="0" y="0"/>
                </a:lnTo>
                <a:close/>
              </a:path>
            </a:pathLst>
          </a:custGeom>
          <a:blipFill>
            <a:blip r:embed="rId4"/>
            <a:stretch>
              <a:fillRect/>
            </a:stretch>
          </a:blipFill>
        </p:spPr>
      </p:sp>
      <p:sp>
        <p:nvSpPr>
          <p:cNvPr id="5" name="TextBox 5"/>
          <p:cNvSpPr txBox="1"/>
          <p:nvPr/>
        </p:nvSpPr>
        <p:spPr>
          <a:xfrm>
            <a:off x="4274713" y="1784278"/>
            <a:ext cx="9738574" cy="1543050"/>
          </a:xfrm>
          <a:prstGeom prst="rect">
            <a:avLst/>
          </a:prstGeom>
        </p:spPr>
        <p:txBody>
          <a:bodyPr lIns="0" tIns="0" rIns="0" bIns="0" rtlCol="0" anchor="t">
            <a:spAutoFit/>
          </a:bodyPr>
          <a:lstStyle/>
          <a:p>
            <a:pPr algn="ctr">
              <a:lnSpc>
                <a:spcPts val="12599"/>
              </a:lnSpc>
            </a:pPr>
            <a:r>
              <a:rPr lang="en-US" sz="9000">
                <a:solidFill>
                  <a:srgbClr val="FFFFFF"/>
                </a:solidFill>
                <a:latin typeface="Balmy"/>
                <a:ea typeface="Balmy"/>
                <a:cs typeface="Balmy"/>
                <a:sym typeface="Balmy"/>
              </a:rPr>
              <a:t>Conclusion</a:t>
            </a:r>
          </a:p>
        </p:txBody>
      </p:sp>
      <p:sp>
        <p:nvSpPr>
          <p:cNvPr id="6" name="Freeform 6"/>
          <p:cNvSpPr/>
          <p:nvPr/>
        </p:nvSpPr>
        <p:spPr>
          <a:xfrm flipH="1">
            <a:off x="13791253" y="6401168"/>
            <a:ext cx="3775721" cy="6139322"/>
          </a:xfrm>
          <a:custGeom>
            <a:avLst/>
            <a:gdLst/>
            <a:ahLst/>
            <a:cxnLst/>
            <a:rect l="l" t="t" r="r" b="b"/>
            <a:pathLst>
              <a:path w="3775721" h="6139322">
                <a:moveTo>
                  <a:pt x="3775721" y="0"/>
                </a:moveTo>
                <a:lnTo>
                  <a:pt x="0" y="0"/>
                </a:lnTo>
                <a:lnTo>
                  <a:pt x="0" y="6139322"/>
                </a:lnTo>
                <a:lnTo>
                  <a:pt x="3775721" y="6139322"/>
                </a:lnTo>
                <a:lnTo>
                  <a:pt x="3775721" y="0"/>
                </a:lnTo>
                <a:close/>
              </a:path>
            </a:pathLst>
          </a:custGeom>
          <a:blipFill>
            <a:blip r:embed="rId5"/>
            <a:stretch>
              <a:fillRect/>
            </a:stretch>
          </a:blipFill>
        </p:spPr>
      </p:sp>
      <p:sp>
        <p:nvSpPr>
          <p:cNvPr id="7" name="TextBox 7"/>
          <p:cNvSpPr txBox="1"/>
          <p:nvPr/>
        </p:nvSpPr>
        <p:spPr>
          <a:xfrm>
            <a:off x="3008259" y="3686329"/>
            <a:ext cx="12125965" cy="3377565"/>
          </a:xfrm>
          <a:prstGeom prst="rect">
            <a:avLst/>
          </a:prstGeom>
        </p:spPr>
        <p:txBody>
          <a:bodyPr lIns="0" tIns="0" rIns="0" bIns="0" rtlCol="0" anchor="t">
            <a:spAutoFit/>
          </a:bodyPr>
          <a:lstStyle/>
          <a:p>
            <a:pPr algn="just">
              <a:lnSpc>
                <a:spcPts val="3330"/>
              </a:lnSpc>
            </a:pPr>
            <a:r>
              <a:rPr lang="en-US" sz="3000">
                <a:solidFill>
                  <a:srgbClr val="FFFFFF"/>
                </a:solidFill>
                <a:latin typeface="Coming Soon"/>
                <a:ea typeface="Coming Soon"/>
                <a:cs typeface="Coming Soon"/>
                <a:sym typeface="Coming Soon"/>
              </a:rPr>
              <a:t>Mansatuka successfully demonstrates a web-based, appointment-driven Queue Management System that addresses the limitations of traditional queues. While the current system uses local storage and a simulated chatbot, future work includes centralized backend deployment, SMS or push notifications, and the integration of predictive analytics and machine learning to optimize scheduling and demand forecasting.</a:t>
            </a:r>
          </a:p>
          <a:p>
            <a:pPr algn="just">
              <a:lnSpc>
                <a:spcPts val="3330"/>
              </a:lnSpc>
            </a:pPr>
            <a:endParaRPr lang="en-US" sz="3000">
              <a:solidFill>
                <a:srgbClr val="FFFFFF"/>
              </a:solidFill>
              <a:latin typeface="Coming Soon"/>
              <a:ea typeface="Coming Soon"/>
              <a:cs typeface="Coming Soon"/>
              <a:sym typeface="Coming Soon"/>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1324903" y="1028700"/>
            <a:ext cx="15638195" cy="8229600"/>
          </a:xfrm>
          <a:custGeom>
            <a:avLst/>
            <a:gdLst/>
            <a:ahLst/>
            <a:cxnLst/>
            <a:rect l="l" t="t" r="r" b="b"/>
            <a:pathLst>
              <a:path w="15638195" h="8229600">
                <a:moveTo>
                  <a:pt x="0" y="0"/>
                </a:moveTo>
                <a:lnTo>
                  <a:pt x="15638194" y="0"/>
                </a:lnTo>
                <a:lnTo>
                  <a:pt x="15638194" y="8229600"/>
                </a:lnTo>
                <a:lnTo>
                  <a:pt x="0" y="8229600"/>
                </a:lnTo>
                <a:lnTo>
                  <a:pt x="0" y="0"/>
                </a:lnTo>
                <a:close/>
              </a:path>
            </a:pathLst>
          </a:custGeom>
          <a:blipFill>
            <a:blip r:embed="rId3"/>
            <a:stretch>
              <a:fillRect/>
            </a:stretch>
          </a:blipFill>
        </p:spPr>
      </p:sp>
      <p:sp>
        <p:nvSpPr>
          <p:cNvPr id="4" name="Freeform 4"/>
          <p:cNvSpPr/>
          <p:nvPr/>
        </p:nvSpPr>
        <p:spPr>
          <a:xfrm>
            <a:off x="13018703" y="8532385"/>
            <a:ext cx="8481194" cy="4518807"/>
          </a:xfrm>
          <a:custGeom>
            <a:avLst/>
            <a:gdLst/>
            <a:ahLst/>
            <a:cxnLst/>
            <a:rect l="l" t="t" r="r" b="b"/>
            <a:pathLst>
              <a:path w="8481194" h="4518807">
                <a:moveTo>
                  <a:pt x="0" y="0"/>
                </a:moveTo>
                <a:lnTo>
                  <a:pt x="8481194" y="0"/>
                </a:lnTo>
                <a:lnTo>
                  <a:pt x="8481194" y="4518807"/>
                </a:lnTo>
                <a:lnTo>
                  <a:pt x="0" y="4518807"/>
                </a:lnTo>
                <a:lnTo>
                  <a:pt x="0" y="0"/>
                </a:lnTo>
                <a:close/>
              </a:path>
            </a:pathLst>
          </a:custGeom>
          <a:blipFill>
            <a:blip r:embed="rId4"/>
            <a:stretch>
              <a:fillRect/>
            </a:stretch>
          </a:blipFill>
        </p:spPr>
      </p:sp>
      <p:sp>
        <p:nvSpPr>
          <p:cNvPr id="5" name="Freeform 5"/>
          <p:cNvSpPr/>
          <p:nvPr/>
        </p:nvSpPr>
        <p:spPr>
          <a:xfrm>
            <a:off x="14258515" y="7522808"/>
            <a:ext cx="3000785" cy="2019154"/>
          </a:xfrm>
          <a:custGeom>
            <a:avLst/>
            <a:gdLst/>
            <a:ahLst/>
            <a:cxnLst/>
            <a:rect l="l" t="t" r="r" b="b"/>
            <a:pathLst>
              <a:path w="3000785" h="2019154">
                <a:moveTo>
                  <a:pt x="0" y="0"/>
                </a:moveTo>
                <a:lnTo>
                  <a:pt x="3000785" y="0"/>
                </a:lnTo>
                <a:lnTo>
                  <a:pt x="3000785" y="2019154"/>
                </a:lnTo>
                <a:lnTo>
                  <a:pt x="0" y="2019154"/>
                </a:lnTo>
                <a:lnTo>
                  <a:pt x="0" y="0"/>
                </a:lnTo>
                <a:close/>
              </a:path>
            </a:pathLst>
          </a:custGeom>
          <a:blipFill>
            <a:blip r:embed="rId5"/>
            <a:stretch>
              <a:fillRect/>
            </a:stretch>
          </a:blipFill>
        </p:spPr>
      </p:sp>
      <p:sp>
        <p:nvSpPr>
          <p:cNvPr id="6" name="TextBox 6"/>
          <p:cNvSpPr txBox="1"/>
          <p:nvPr/>
        </p:nvSpPr>
        <p:spPr>
          <a:xfrm>
            <a:off x="3232660" y="3723903"/>
            <a:ext cx="12526248" cy="3268218"/>
          </a:xfrm>
          <a:prstGeom prst="rect">
            <a:avLst/>
          </a:prstGeom>
        </p:spPr>
        <p:txBody>
          <a:bodyPr lIns="0" tIns="0" rIns="0" bIns="0" rtlCol="0" anchor="t">
            <a:spAutoFit/>
          </a:bodyPr>
          <a:lstStyle/>
          <a:p>
            <a:pPr algn="just">
              <a:lnSpc>
                <a:spcPts val="2885"/>
              </a:lnSpc>
            </a:pPr>
            <a:r>
              <a:rPr lang="en-US" sz="2599">
                <a:solidFill>
                  <a:srgbClr val="FFFFFF"/>
                </a:solidFill>
                <a:latin typeface="Coming Soon"/>
                <a:ea typeface="Coming Soon"/>
                <a:cs typeface="Coming Soon"/>
                <a:sym typeface="Coming Soon"/>
              </a:rPr>
              <a:t>Gross, D., Shortle, J., Thompson, J., &amp; Harris, C. (2008). Fundamentals of Queueing Theory.</a:t>
            </a:r>
          </a:p>
          <a:p>
            <a:pPr algn="just">
              <a:lnSpc>
                <a:spcPts val="2885"/>
              </a:lnSpc>
            </a:pPr>
            <a:r>
              <a:rPr lang="en-US" sz="2599">
                <a:solidFill>
                  <a:srgbClr val="FFFFFF"/>
                </a:solidFill>
                <a:latin typeface="Coming Soon"/>
                <a:ea typeface="Coming Soon"/>
                <a:cs typeface="Coming Soon"/>
                <a:sym typeface="Coming Soon"/>
              </a:rPr>
              <a:t> Larson, R. C. (2017). The Psychology of Waiting Lines.</a:t>
            </a:r>
          </a:p>
          <a:p>
            <a:pPr algn="just">
              <a:lnSpc>
                <a:spcPts val="2885"/>
              </a:lnSpc>
            </a:pPr>
            <a:r>
              <a:rPr lang="en-US" sz="2599">
                <a:solidFill>
                  <a:srgbClr val="FFFFFF"/>
                </a:solidFill>
                <a:latin typeface="Coming Soon"/>
                <a:ea typeface="Coming Soon"/>
                <a:cs typeface="Coming Soon"/>
                <a:sym typeface="Coming Soon"/>
              </a:rPr>
              <a:t> Maister, D. H. (2005). The Psychology of Waiting.</a:t>
            </a:r>
          </a:p>
          <a:p>
            <a:pPr algn="just">
              <a:lnSpc>
                <a:spcPts val="2885"/>
              </a:lnSpc>
            </a:pPr>
            <a:r>
              <a:rPr lang="en-US" sz="2599">
                <a:solidFill>
                  <a:srgbClr val="FFFFFF"/>
                </a:solidFill>
                <a:latin typeface="Coming Soon"/>
                <a:ea typeface="Coming Soon"/>
                <a:cs typeface="Coming Soon"/>
                <a:sym typeface="Coming Soon"/>
              </a:rPr>
              <a:t> Dabholkar, P. A., &amp; Bagozzi, R. P. (2002). Technology-Based Service Encounters.</a:t>
            </a:r>
          </a:p>
          <a:p>
            <a:pPr algn="just">
              <a:lnSpc>
                <a:spcPts val="2885"/>
              </a:lnSpc>
            </a:pPr>
            <a:r>
              <a:rPr lang="en-US" sz="2599">
                <a:solidFill>
                  <a:srgbClr val="FFFFFF"/>
                </a:solidFill>
                <a:latin typeface="Coming Soon"/>
                <a:ea typeface="Coming Soon"/>
                <a:cs typeface="Coming Soon"/>
                <a:sym typeface="Coming Soon"/>
              </a:rPr>
              <a:t> Haksever, C., &amp; Render, B. (2012). Service Management and Operations.</a:t>
            </a:r>
          </a:p>
          <a:p>
            <a:pPr algn="just">
              <a:lnSpc>
                <a:spcPts val="2885"/>
              </a:lnSpc>
            </a:pPr>
            <a:r>
              <a:rPr lang="en-US" sz="2599">
                <a:solidFill>
                  <a:srgbClr val="FFFFFF"/>
                </a:solidFill>
                <a:latin typeface="Coming Soon"/>
                <a:ea typeface="Coming Soon"/>
                <a:cs typeface="Coming Soon"/>
                <a:sym typeface="Coming Soon"/>
              </a:rPr>
              <a:t> Flanagan, D. (2020). JavaScript: The Definitive Guide.</a:t>
            </a:r>
          </a:p>
          <a:p>
            <a:pPr algn="just">
              <a:lnSpc>
                <a:spcPts val="2885"/>
              </a:lnSpc>
            </a:pPr>
            <a:r>
              <a:rPr lang="en-US" sz="2599">
                <a:solidFill>
                  <a:srgbClr val="FFFFFF"/>
                </a:solidFill>
                <a:latin typeface="Coming Soon"/>
                <a:ea typeface="Coming Soon"/>
                <a:cs typeface="Coming Soon"/>
                <a:sym typeface="Coming Soon"/>
              </a:rPr>
              <a:t> Silberschatz, A., Korth, H., &amp; Sudarshan, S. (2020). Database System Concepts.</a:t>
            </a:r>
          </a:p>
          <a:p>
            <a:pPr algn="just">
              <a:lnSpc>
                <a:spcPts val="2885"/>
              </a:lnSpc>
            </a:pPr>
            <a:r>
              <a:rPr lang="en-US" sz="2599">
                <a:solidFill>
                  <a:srgbClr val="FFFFFF"/>
                </a:solidFill>
                <a:latin typeface="Coming Soon"/>
                <a:ea typeface="Coming Soon"/>
                <a:cs typeface="Coming Soon"/>
                <a:sym typeface="Coming Soon"/>
              </a:rPr>
              <a:t> Haklay, M., &amp; Weber, P. (2008). OpenStreetMap: User-Generated Street Maps.</a:t>
            </a:r>
          </a:p>
        </p:txBody>
      </p:sp>
      <p:sp>
        <p:nvSpPr>
          <p:cNvPr id="7" name="TextBox 7"/>
          <p:cNvSpPr txBox="1"/>
          <p:nvPr/>
        </p:nvSpPr>
        <p:spPr>
          <a:xfrm>
            <a:off x="4274713" y="1784278"/>
            <a:ext cx="9738574" cy="1543050"/>
          </a:xfrm>
          <a:prstGeom prst="rect">
            <a:avLst/>
          </a:prstGeom>
        </p:spPr>
        <p:txBody>
          <a:bodyPr lIns="0" tIns="0" rIns="0" bIns="0" rtlCol="0" anchor="t">
            <a:spAutoFit/>
          </a:bodyPr>
          <a:lstStyle/>
          <a:p>
            <a:pPr algn="ctr">
              <a:lnSpc>
                <a:spcPts val="12599"/>
              </a:lnSpc>
            </a:pPr>
            <a:r>
              <a:rPr lang="en-US" sz="9000">
                <a:solidFill>
                  <a:srgbClr val="FFFFFF"/>
                </a:solidFill>
                <a:latin typeface="Balmy"/>
                <a:ea typeface="Balmy"/>
                <a:cs typeface="Balmy"/>
                <a:sym typeface="Balmy"/>
              </a:rPr>
              <a:t>References</a:t>
            </a:r>
          </a:p>
        </p:txBody>
      </p:sp>
      <p:sp>
        <p:nvSpPr>
          <p:cNvPr id="8" name="Freeform 8"/>
          <p:cNvSpPr/>
          <p:nvPr/>
        </p:nvSpPr>
        <p:spPr>
          <a:xfrm>
            <a:off x="498992" y="6472301"/>
            <a:ext cx="3775721" cy="6139322"/>
          </a:xfrm>
          <a:custGeom>
            <a:avLst/>
            <a:gdLst/>
            <a:ahLst/>
            <a:cxnLst/>
            <a:rect l="l" t="t" r="r" b="b"/>
            <a:pathLst>
              <a:path w="3775721" h="6139322">
                <a:moveTo>
                  <a:pt x="0" y="0"/>
                </a:moveTo>
                <a:lnTo>
                  <a:pt x="3775721" y="0"/>
                </a:lnTo>
                <a:lnTo>
                  <a:pt x="3775721" y="6139322"/>
                </a:lnTo>
                <a:lnTo>
                  <a:pt x="0" y="6139322"/>
                </a:lnTo>
                <a:lnTo>
                  <a:pt x="0" y="0"/>
                </a:lnTo>
                <a:close/>
              </a:path>
            </a:pathLst>
          </a:custGeom>
          <a:blipFill>
            <a:blip r:embed="rId6"/>
            <a:stretch>
              <a:fillRect/>
            </a:stretch>
          </a:blipFill>
        </p:spPr>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4553582" y="1028700"/>
            <a:ext cx="15638195" cy="8229600"/>
          </a:xfrm>
          <a:custGeom>
            <a:avLst/>
            <a:gdLst/>
            <a:ahLst/>
            <a:cxnLst/>
            <a:rect l="l" t="t" r="r" b="b"/>
            <a:pathLst>
              <a:path w="15638195" h="8229600">
                <a:moveTo>
                  <a:pt x="0" y="0"/>
                </a:moveTo>
                <a:lnTo>
                  <a:pt x="15638195" y="0"/>
                </a:lnTo>
                <a:lnTo>
                  <a:pt x="15638195" y="8229600"/>
                </a:lnTo>
                <a:lnTo>
                  <a:pt x="0" y="8229600"/>
                </a:lnTo>
                <a:lnTo>
                  <a:pt x="0" y="0"/>
                </a:lnTo>
                <a:close/>
              </a:path>
            </a:pathLst>
          </a:custGeom>
          <a:blipFill>
            <a:blip r:embed="rId3"/>
            <a:stretch>
              <a:fillRect/>
            </a:stretch>
          </a:blipFill>
        </p:spPr>
      </p:sp>
      <p:sp>
        <p:nvSpPr>
          <p:cNvPr id="4" name="Freeform 4"/>
          <p:cNvSpPr/>
          <p:nvPr/>
        </p:nvSpPr>
        <p:spPr>
          <a:xfrm>
            <a:off x="-1318497" y="8672323"/>
            <a:ext cx="8481194" cy="4518807"/>
          </a:xfrm>
          <a:custGeom>
            <a:avLst/>
            <a:gdLst/>
            <a:ahLst/>
            <a:cxnLst/>
            <a:rect l="l" t="t" r="r" b="b"/>
            <a:pathLst>
              <a:path w="8481194" h="4518807">
                <a:moveTo>
                  <a:pt x="0" y="0"/>
                </a:moveTo>
                <a:lnTo>
                  <a:pt x="8481194" y="0"/>
                </a:lnTo>
                <a:lnTo>
                  <a:pt x="8481194" y="4518807"/>
                </a:lnTo>
                <a:lnTo>
                  <a:pt x="0" y="4518807"/>
                </a:lnTo>
                <a:lnTo>
                  <a:pt x="0" y="0"/>
                </a:lnTo>
                <a:close/>
              </a:path>
            </a:pathLst>
          </a:custGeom>
          <a:blipFill>
            <a:blip r:embed="rId4"/>
            <a:stretch>
              <a:fillRect/>
            </a:stretch>
          </a:blipFill>
        </p:spPr>
      </p:sp>
      <p:sp>
        <p:nvSpPr>
          <p:cNvPr id="5" name="Freeform 5"/>
          <p:cNvSpPr/>
          <p:nvPr/>
        </p:nvSpPr>
        <p:spPr>
          <a:xfrm>
            <a:off x="-897387" y="581768"/>
            <a:ext cx="5087761" cy="3050726"/>
          </a:xfrm>
          <a:custGeom>
            <a:avLst/>
            <a:gdLst/>
            <a:ahLst/>
            <a:cxnLst/>
            <a:rect l="l" t="t" r="r" b="b"/>
            <a:pathLst>
              <a:path w="5087761" h="3050726">
                <a:moveTo>
                  <a:pt x="0" y="0"/>
                </a:moveTo>
                <a:lnTo>
                  <a:pt x="5087762" y="0"/>
                </a:lnTo>
                <a:lnTo>
                  <a:pt x="5087762" y="3050726"/>
                </a:lnTo>
                <a:lnTo>
                  <a:pt x="0" y="3050726"/>
                </a:lnTo>
                <a:lnTo>
                  <a:pt x="0" y="0"/>
                </a:lnTo>
                <a:close/>
              </a:path>
            </a:pathLst>
          </a:custGeom>
          <a:blipFill>
            <a:blip r:embed="rId5"/>
            <a:stretch>
              <a:fillRect/>
            </a:stretch>
          </a:blipFill>
        </p:spPr>
      </p:sp>
      <p:sp>
        <p:nvSpPr>
          <p:cNvPr id="6" name="Freeform 6"/>
          <p:cNvSpPr/>
          <p:nvPr/>
        </p:nvSpPr>
        <p:spPr>
          <a:xfrm>
            <a:off x="3236502" y="7662746"/>
            <a:ext cx="3000785" cy="2019154"/>
          </a:xfrm>
          <a:custGeom>
            <a:avLst/>
            <a:gdLst/>
            <a:ahLst/>
            <a:cxnLst/>
            <a:rect l="l" t="t" r="r" b="b"/>
            <a:pathLst>
              <a:path w="3000785" h="2019154">
                <a:moveTo>
                  <a:pt x="0" y="0"/>
                </a:moveTo>
                <a:lnTo>
                  <a:pt x="3000785" y="0"/>
                </a:lnTo>
                <a:lnTo>
                  <a:pt x="3000785" y="2019154"/>
                </a:lnTo>
                <a:lnTo>
                  <a:pt x="0" y="2019154"/>
                </a:lnTo>
                <a:lnTo>
                  <a:pt x="0" y="0"/>
                </a:lnTo>
                <a:close/>
              </a:path>
            </a:pathLst>
          </a:custGeom>
          <a:blipFill>
            <a:blip r:embed="rId6"/>
            <a:stretch>
              <a:fillRect/>
            </a:stretch>
          </a:blipFill>
        </p:spPr>
      </p:sp>
      <p:sp>
        <p:nvSpPr>
          <p:cNvPr id="7" name="TextBox 7"/>
          <p:cNvSpPr txBox="1"/>
          <p:nvPr/>
        </p:nvSpPr>
        <p:spPr>
          <a:xfrm>
            <a:off x="6865126" y="3748163"/>
            <a:ext cx="9675092" cy="3023085"/>
          </a:xfrm>
          <a:prstGeom prst="rect">
            <a:avLst/>
          </a:prstGeom>
        </p:spPr>
        <p:txBody>
          <a:bodyPr lIns="0" tIns="0" rIns="0" bIns="0" rtlCol="0" anchor="t">
            <a:spAutoFit/>
          </a:bodyPr>
          <a:lstStyle/>
          <a:p>
            <a:pPr algn="ctr">
              <a:lnSpc>
                <a:spcPts val="11221"/>
              </a:lnSpc>
            </a:pPr>
            <a:r>
              <a:rPr lang="en-US" sz="13853">
                <a:solidFill>
                  <a:srgbClr val="FFFFFF"/>
                </a:solidFill>
                <a:latin typeface="Balmy"/>
                <a:ea typeface="Balmy"/>
                <a:cs typeface="Balmy"/>
                <a:sym typeface="Balmy"/>
              </a:rPr>
              <a:t>Thank</a:t>
            </a:r>
          </a:p>
          <a:p>
            <a:pPr algn="ctr">
              <a:lnSpc>
                <a:spcPts val="11221"/>
              </a:lnSpc>
            </a:pPr>
            <a:r>
              <a:rPr lang="en-US" sz="13853">
                <a:solidFill>
                  <a:srgbClr val="FFFFFF"/>
                </a:solidFill>
                <a:latin typeface="Balmy"/>
                <a:ea typeface="Balmy"/>
                <a:cs typeface="Balmy"/>
                <a:sym typeface="Balmy"/>
              </a:rPr>
              <a:t>You</a:t>
            </a:r>
          </a:p>
        </p:txBody>
      </p:sp>
      <p:sp>
        <p:nvSpPr>
          <p:cNvPr id="8" name="Freeform 8"/>
          <p:cNvSpPr/>
          <p:nvPr/>
        </p:nvSpPr>
        <p:spPr>
          <a:xfrm>
            <a:off x="16049648" y="6521399"/>
            <a:ext cx="2419304" cy="5473802"/>
          </a:xfrm>
          <a:custGeom>
            <a:avLst/>
            <a:gdLst/>
            <a:ahLst/>
            <a:cxnLst/>
            <a:rect l="l" t="t" r="r" b="b"/>
            <a:pathLst>
              <a:path w="2419304" h="5473802">
                <a:moveTo>
                  <a:pt x="0" y="0"/>
                </a:moveTo>
                <a:lnTo>
                  <a:pt x="2419304" y="0"/>
                </a:lnTo>
                <a:lnTo>
                  <a:pt x="2419304" y="5473802"/>
                </a:lnTo>
                <a:lnTo>
                  <a:pt x="0" y="5473802"/>
                </a:lnTo>
                <a:lnTo>
                  <a:pt x="0" y="0"/>
                </a:lnTo>
                <a:close/>
              </a:path>
            </a:pathLst>
          </a:custGeom>
          <a:blipFill>
            <a:blip r:embed="rId7"/>
            <a:stretch>
              <a:fillRect/>
            </a:stretch>
          </a:blipFill>
        </p:spPr>
      </p:sp>
      <p:sp>
        <p:nvSpPr>
          <p:cNvPr id="9" name="TextBox 9"/>
          <p:cNvSpPr txBox="1"/>
          <p:nvPr/>
        </p:nvSpPr>
        <p:spPr>
          <a:xfrm>
            <a:off x="8343007" y="6536932"/>
            <a:ext cx="6719331" cy="497205"/>
          </a:xfrm>
          <a:prstGeom prst="rect">
            <a:avLst/>
          </a:prstGeom>
        </p:spPr>
        <p:txBody>
          <a:bodyPr lIns="0" tIns="0" rIns="0" bIns="0" rtlCol="0" anchor="t">
            <a:spAutoFit/>
          </a:bodyPr>
          <a:lstStyle/>
          <a:p>
            <a:pPr algn="ctr">
              <a:lnSpc>
                <a:spcPts val="3885"/>
              </a:lnSpc>
            </a:pPr>
            <a:r>
              <a:rPr lang="en-US" sz="3500">
                <a:solidFill>
                  <a:srgbClr val="FFFFFF"/>
                </a:solidFill>
                <a:latin typeface="Coming Soon"/>
                <a:ea typeface="Coming Soon"/>
                <a:cs typeface="Coming Soon"/>
                <a:sym typeface="Coming Soon"/>
              </a:rPr>
              <a:t>FOR YOUR ATTENTION</a:t>
            </a: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1324903" y="1028700"/>
            <a:ext cx="15638195" cy="8229600"/>
          </a:xfrm>
          <a:custGeom>
            <a:avLst/>
            <a:gdLst/>
            <a:ahLst/>
            <a:cxnLst/>
            <a:rect l="l" t="t" r="r" b="b"/>
            <a:pathLst>
              <a:path w="15638195" h="8229600">
                <a:moveTo>
                  <a:pt x="0" y="0"/>
                </a:moveTo>
                <a:lnTo>
                  <a:pt x="15638194" y="0"/>
                </a:lnTo>
                <a:lnTo>
                  <a:pt x="15638194" y="8229600"/>
                </a:lnTo>
                <a:lnTo>
                  <a:pt x="0" y="8229600"/>
                </a:lnTo>
                <a:lnTo>
                  <a:pt x="0" y="0"/>
                </a:lnTo>
                <a:close/>
              </a:path>
            </a:pathLst>
          </a:custGeom>
          <a:blipFill>
            <a:blip r:embed="rId3"/>
            <a:stretch>
              <a:fillRect/>
            </a:stretch>
          </a:blipFill>
        </p:spPr>
      </p:sp>
      <p:sp>
        <p:nvSpPr>
          <p:cNvPr id="4" name="Freeform 4"/>
          <p:cNvSpPr/>
          <p:nvPr/>
        </p:nvSpPr>
        <p:spPr>
          <a:xfrm>
            <a:off x="16049648" y="6521399"/>
            <a:ext cx="2419304" cy="5473802"/>
          </a:xfrm>
          <a:custGeom>
            <a:avLst/>
            <a:gdLst/>
            <a:ahLst/>
            <a:cxnLst/>
            <a:rect l="l" t="t" r="r" b="b"/>
            <a:pathLst>
              <a:path w="2419304" h="5473802">
                <a:moveTo>
                  <a:pt x="0" y="0"/>
                </a:moveTo>
                <a:lnTo>
                  <a:pt x="2419304" y="0"/>
                </a:lnTo>
                <a:lnTo>
                  <a:pt x="2419304" y="5473802"/>
                </a:lnTo>
                <a:lnTo>
                  <a:pt x="0" y="5473802"/>
                </a:lnTo>
                <a:lnTo>
                  <a:pt x="0" y="0"/>
                </a:lnTo>
                <a:close/>
              </a:path>
            </a:pathLst>
          </a:custGeom>
          <a:blipFill>
            <a:blip r:embed="rId4"/>
            <a:stretch>
              <a:fillRect/>
            </a:stretch>
          </a:blipFill>
        </p:spPr>
      </p:sp>
      <p:sp>
        <p:nvSpPr>
          <p:cNvPr id="5" name="Freeform 5"/>
          <p:cNvSpPr/>
          <p:nvPr/>
        </p:nvSpPr>
        <p:spPr>
          <a:xfrm>
            <a:off x="-1318497" y="8672323"/>
            <a:ext cx="8481194" cy="4518807"/>
          </a:xfrm>
          <a:custGeom>
            <a:avLst/>
            <a:gdLst/>
            <a:ahLst/>
            <a:cxnLst/>
            <a:rect l="l" t="t" r="r" b="b"/>
            <a:pathLst>
              <a:path w="8481194" h="4518807">
                <a:moveTo>
                  <a:pt x="0" y="0"/>
                </a:moveTo>
                <a:lnTo>
                  <a:pt x="8481194" y="0"/>
                </a:lnTo>
                <a:lnTo>
                  <a:pt x="8481194" y="4518807"/>
                </a:lnTo>
                <a:lnTo>
                  <a:pt x="0" y="4518807"/>
                </a:lnTo>
                <a:lnTo>
                  <a:pt x="0" y="0"/>
                </a:lnTo>
                <a:close/>
              </a:path>
            </a:pathLst>
          </a:custGeom>
          <a:blipFill>
            <a:blip r:embed="rId5"/>
            <a:stretch>
              <a:fillRect/>
            </a:stretch>
          </a:blipFill>
        </p:spPr>
      </p:sp>
      <p:sp>
        <p:nvSpPr>
          <p:cNvPr id="6" name="Freeform 6"/>
          <p:cNvSpPr/>
          <p:nvPr/>
        </p:nvSpPr>
        <p:spPr>
          <a:xfrm>
            <a:off x="3236502" y="7662746"/>
            <a:ext cx="3000785" cy="2019154"/>
          </a:xfrm>
          <a:custGeom>
            <a:avLst/>
            <a:gdLst/>
            <a:ahLst/>
            <a:cxnLst/>
            <a:rect l="l" t="t" r="r" b="b"/>
            <a:pathLst>
              <a:path w="3000785" h="2019154">
                <a:moveTo>
                  <a:pt x="0" y="0"/>
                </a:moveTo>
                <a:lnTo>
                  <a:pt x="3000785" y="0"/>
                </a:lnTo>
                <a:lnTo>
                  <a:pt x="3000785" y="2019154"/>
                </a:lnTo>
                <a:lnTo>
                  <a:pt x="0" y="2019154"/>
                </a:lnTo>
                <a:lnTo>
                  <a:pt x="0" y="0"/>
                </a:lnTo>
                <a:close/>
              </a:path>
            </a:pathLst>
          </a:custGeom>
          <a:blipFill>
            <a:blip r:embed="rId6"/>
            <a:stretch>
              <a:fillRect/>
            </a:stretch>
          </a:blipFill>
        </p:spPr>
      </p:sp>
      <p:sp>
        <p:nvSpPr>
          <p:cNvPr id="7" name="TextBox 7"/>
          <p:cNvSpPr txBox="1"/>
          <p:nvPr/>
        </p:nvSpPr>
        <p:spPr>
          <a:xfrm>
            <a:off x="2697862" y="3694747"/>
            <a:ext cx="12892277" cy="2926080"/>
          </a:xfrm>
          <a:prstGeom prst="rect">
            <a:avLst/>
          </a:prstGeom>
        </p:spPr>
        <p:txBody>
          <a:bodyPr lIns="0" tIns="0" rIns="0" bIns="0" rtlCol="0" anchor="t">
            <a:spAutoFit/>
          </a:bodyPr>
          <a:lstStyle/>
          <a:p>
            <a:pPr algn="just">
              <a:lnSpc>
                <a:spcPts val="3885"/>
              </a:lnSpc>
            </a:pPr>
            <a:r>
              <a:rPr lang="en-US" sz="3500">
                <a:solidFill>
                  <a:srgbClr val="FFFFFF"/>
                </a:solidFill>
                <a:latin typeface="Coming Soon"/>
                <a:ea typeface="Coming Soon"/>
                <a:cs typeface="Coming Soon"/>
                <a:sym typeface="Coming Soon"/>
              </a:rPr>
              <a:t>The Mansatuka Online Queue Management System is a web-based platform that replaces physical queues with a virtual appointment system. It allows users to book services remotely, reducing on-site waiting and improving efficiency. The system is designed for service-based organizations and emphasizes accessibility, bilingual support, and user convenience.</a:t>
            </a:r>
          </a:p>
        </p:txBody>
      </p:sp>
      <p:sp>
        <p:nvSpPr>
          <p:cNvPr id="8" name="TextBox 8"/>
          <p:cNvSpPr txBox="1"/>
          <p:nvPr/>
        </p:nvSpPr>
        <p:spPr>
          <a:xfrm>
            <a:off x="4274713" y="1784278"/>
            <a:ext cx="9738574" cy="1543050"/>
          </a:xfrm>
          <a:prstGeom prst="rect">
            <a:avLst/>
          </a:prstGeom>
        </p:spPr>
        <p:txBody>
          <a:bodyPr lIns="0" tIns="0" rIns="0" bIns="0" rtlCol="0" anchor="t">
            <a:spAutoFit/>
          </a:bodyPr>
          <a:lstStyle/>
          <a:p>
            <a:pPr algn="ctr">
              <a:lnSpc>
                <a:spcPts val="12599"/>
              </a:lnSpc>
            </a:pPr>
            <a:r>
              <a:rPr lang="en-US" sz="9000">
                <a:solidFill>
                  <a:srgbClr val="FFFFFF"/>
                </a:solidFill>
                <a:latin typeface="Balmy"/>
                <a:ea typeface="Balmy"/>
                <a:cs typeface="Balmy"/>
                <a:sym typeface="Balmy"/>
              </a:rPr>
              <a:t>Introduction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1324903" y="1028700"/>
            <a:ext cx="15638195" cy="8229600"/>
          </a:xfrm>
          <a:custGeom>
            <a:avLst/>
            <a:gdLst/>
            <a:ahLst/>
            <a:cxnLst/>
            <a:rect l="l" t="t" r="r" b="b"/>
            <a:pathLst>
              <a:path w="15638195" h="8229600">
                <a:moveTo>
                  <a:pt x="0" y="0"/>
                </a:moveTo>
                <a:lnTo>
                  <a:pt x="15638194" y="0"/>
                </a:lnTo>
                <a:lnTo>
                  <a:pt x="15638194" y="8229600"/>
                </a:lnTo>
                <a:lnTo>
                  <a:pt x="0" y="8229600"/>
                </a:lnTo>
                <a:lnTo>
                  <a:pt x="0" y="0"/>
                </a:lnTo>
                <a:close/>
              </a:path>
            </a:pathLst>
          </a:custGeom>
          <a:blipFill>
            <a:blip r:embed="rId3"/>
            <a:stretch>
              <a:fillRect/>
            </a:stretch>
          </a:blipFill>
        </p:spPr>
      </p:sp>
      <p:sp>
        <p:nvSpPr>
          <p:cNvPr id="4" name="Freeform 4"/>
          <p:cNvSpPr/>
          <p:nvPr/>
        </p:nvSpPr>
        <p:spPr>
          <a:xfrm>
            <a:off x="-180952" y="6521399"/>
            <a:ext cx="2419304" cy="5473802"/>
          </a:xfrm>
          <a:custGeom>
            <a:avLst/>
            <a:gdLst/>
            <a:ahLst/>
            <a:cxnLst/>
            <a:rect l="l" t="t" r="r" b="b"/>
            <a:pathLst>
              <a:path w="2419304" h="5473802">
                <a:moveTo>
                  <a:pt x="0" y="0"/>
                </a:moveTo>
                <a:lnTo>
                  <a:pt x="2419304" y="0"/>
                </a:lnTo>
                <a:lnTo>
                  <a:pt x="2419304" y="5473802"/>
                </a:lnTo>
                <a:lnTo>
                  <a:pt x="0" y="5473802"/>
                </a:lnTo>
                <a:lnTo>
                  <a:pt x="0" y="0"/>
                </a:lnTo>
                <a:close/>
              </a:path>
            </a:pathLst>
          </a:custGeom>
          <a:blipFill>
            <a:blip r:embed="rId4"/>
            <a:stretch>
              <a:fillRect/>
            </a:stretch>
          </a:blipFill>
        </p:spPr>
      </p:sp>
      <p:sp>
        <p:nvSpPr>
          <p:cNvPr id="5" name="Freeform 5"/>
          <p:cNvSpPr/>
          <p:nvPr/>
        </p:nvSpPr>
        <p:spPr>
          <a:xfrm>
            <a:off x="1594515" y="-1677538"/>
            <a:ext cx="3111696" cy="5003606"/>
          </a:xfrm>
          <a:custGeom>
            <a:avLst/>
            <a:gdLst/>
            <a:ahLst/>
            <a:cxnLst/>
            <a:rect l="l" t="t" r="r" b="b"/>
            <a:pathLst>
              <a:path w="3111696" h="5003606">
                <a:moveTo>
                  <a:pt x="0" y="0"/>
                </a:moveTo>
                <a:lnTo>
                  <a:pt x="3111695" y="0"/>
                </a:lnTo>
                <a:lnTo>
                  <a:pt x="3111695" y="5003606"/>
                </a:lnTo>
                <a:lnTo>
                  <a:pt x="0" y="5003606"/>
                </a:lnTo>
                <a:lnTo>
                  <a:pt x="0" y="0"/>
                </a:lnTo>
                <a:close/>
              </a:path>
            </a:pathLst>
          </a:custGeom>
          <a:blipFill>
            <a:blip r:embed="rId5"/>
            <a:stretch>
              <a:fillRect/>
            </a:stretch>
          </a:blipFill>
        </p:spPr>
      </p:sp>
      <p:sp>
        <p:nvSpPr>
          <p:cNvPr id="6" name="TextBox 6"/>
          <p:cNvSpPr txBox="1"/>
          <p:nvPr/>
        </p:nvSpPr>
        <p:spPr>
          <a:xfrm>
            <a:off x="2846723" y="3818603"/>
            <a:ext cx="11166564" cy="2958465"/>
          </a:xfrm>
          <a:prstGeom prst="rect">
            <a:avLst/>
          </a:prstGeom>
        </p:spPr>
        <p:txBody>
          <a:bodyPr lIns="0" tIns="0" rIns="0" bIns="0" rtlCol="0" anchor="t">
            <a:spAutoFit/>
          </a:bodyPr>
          <a:lstStyle/>
          <a:p>
            <a:pPr algn="just">
              <a:lnSpc>
                <a:spcPts val="3330"/>
              </a:lnSpc>
            </a:pPr>
            <a:r>
              <a:rPr lang="en-US" sz="3000">
                <a:solidFill>
                  <a:srgbClr val="FFFFFF"/>
                </a:solidFill>
                <a:latin typeface="Coming Soon"/>
                <a:ea typeface="Coming Soon"/>
                <a:cs typeface="Coming Soon"/>
                <a:sym typeface="Coming Soon"/>
              </a:rPr>
              <a:t>Queue Management Systems are used to control customer flow and improve service efficiency. Traditional systems depend on physical presence and manual processes, often causing delays and congestion. Digital QMS solutions use online scheduling and real-time data to provide more organized and transparent service delivery.</a:t>
            </a:r>
          </a:p>
          <a:p>
            <a:pPr algn="just">
              <a:lnSpc>
                <a:spcPts val="3330"/>
              </a:lnSpc>
            </a:pPr>
            <a:endParaRPr lang="en-US" sz="3000">
              <a:solidFill>
                <a:srgbClr val="FFFFFF"/>
              </a:solidFill>
              <a:latin typeface="Coming Soon"/>
              <a:ea typeface="Coming Soon"/>
              <a:cs typeface="Coming Soon"/>
              <a:sym typeface="Coming Soon"/>
            </a:endParaRPr>
          </a:p>
        </p:txBody>
      </p:sp>
      <p:sp>
        <p:nvSpPr>
          <p:cNvPr id="7" name="Freeform 7"/>
          <p:cNvSpPr/>
          <p:nvPr/>
        </p:nvSpPr>
        <p:spPr>
          <a:xfrm rot="-1122609">
            <a:off x="13329709" y="439510"/>
            <a:ext cx="3817743" cy="2832071"/>
          </a:xfrm>
          <a:custGeom>
            <a:avLst/>
            <a:gdLst/>
            <a:ahLst/>
            <a:cxnLst/>
            <a:rect l="l" t="t" r="r" b="b"/>
            <a:pathLst>
              <a:path w="3817743" h="2832071">
                <a:moveTo>
                  <a:pt x="0" y="0"/>
                </a:moveTo>
                <a:lnTo>
                  <a:pt x="3817743" y="0"/>
                </a:lnTo>
                <a:lnTo>
                  <a:pt x="3817743" y="2832071"/>
                </a:lnTo>
                <a:lnTo>
                  <a:pt x="0" y="283207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4274713" y="1784278"/>
            <a:ext cx="9738574" cy="1543050"/>
          </a:xfrm>
          <a:prstGeom prst="rect">
            <a:avLst/>
          </a:prstGeom>
        </p:spPr>
        <p:txBody>
          <a:bodyPr lIns="0" tIns="0" rIns="0" bIns="0" rtlCol="0" anchor="t">
            <a:spAutoFit/>
          </a:bodyPr>
          <a:lstStyle/>
          <a:p>
            <a:pPr algn="ctr">
              <a:lnSpc>
                <a:spcPts val="12599"/>
              </a:lnSpc>
            </a:pPr>
            <a:r>
              <a:rPr lang="en-US" sz="9000">
                <a:solidFill>
                  <a:srgbClr val="FFFFFF"/>
                </a:solidFill>
                <a:latin typeface="Balmy"/>
                <a:ea typeface="Balmy"/>
                <a:cs typeface="Balmy"/>
                <a:sym typeface="Balmy"/>
              </a:rPr>
              <a:t>Background</a:t>
            </a:r>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1324903" y="1028700"/>
            <a:ext cx="15638195" cy="8229600"/>
          </a:xfrm>
          <a:custGeom>
            <a:avLst/>
            <a:gdLst/>
            <a:ahLst/>
            <a:cxnLst/>
            <a:rect l="l" t="t" r="r" b="b"/>
            <a:pathLst>
              <a:path w="15638195" h="8229600">
                <a:moveTo>
                  <a:pt x="0" y="0"/>
                </a:moveTo>
                <a:lnTo>
                  <a:pt x="15638194" y="0"/>
                </a:lnTo>
                <a:lnTo>
                  <a:pt x="15638194" y="8229600"/>
                </a:lnTo>
                <a:lnTo>
                  <a:pt x="0" y="8229600"/>
                </a:lnTo>
                <a:lnTo>
                  <a:pt x="0" y="0"/>
                </a:lnTo>
                <a:close/>
              </a:path>
            </a:pathLst>
          </a:custGeom>
          <a:blipFill>
            <a:blip r:embed="rId3"/>
            <a:stretch>
              <a:fillRect/>
            </a:stretch>
          </a:blipFill>
        </p:spPr>
      </p:sp>
      <p:sp>
        <p:nvSpPr>
          <p:cNvPr id="4" name="Freeform 4"/>
          <p:cNvSpPr/>
          <p:nvPr/>
        </p:nvSpPr>
        <p:spPr>
          <a:xfrm>
            <a:off x="16049648" y="6521399"/>
            <a:ext cx="2419304" cy="5473802"/>
          </a:xfrm>
          <a:custGeom>
            <a:avLst/>
            <a:gdLst/>
            <a:ahLst/>
            <a:cxnLst/>
            <a:rect l="l" t="t" r="r" b="b"/>
            <a:pathLst>
              <a:path w="2419304" h="5473802">
                <a:moveTo>
                  <a:pt x="0" y="0"/>
                </a:moveTo>
                <a:lnTo>
                  <a:pt x="2419304" y="0"/>
                </a:lnTo>
                <a:lnTo>
                  <a:pt x="2419304" y="5473802"/>
                </a:lnTo>
                <a:lnTo>
                  <a:pt x="0" y="5473802"/>
                </a:lnTo>
                <a:lnTo>
                  <a:pt x="0" y="0"/>
                </a:lnTo>
                <a:close/>
              </a:path>
            </a:pathLst>
          </a:custGeom>
          <a:blipFill>
            <a:blip r:embed="rId4"/>
            <a:stretch>
              <a:fillRect/>
            </a:stretch>
          </a:blipFill>
        </p:spPr>
      </p:sp>
      <p:sp>
        <p:nvSpPr>
          <p:cNvPr id="5" name="Freeform 5"/>
          <p:cNvSpPr/>
          <p:nvPr/>
        </p:nvSpPr>
        <p:spPr>
          <a:xfrm>
            <a:off x="-1318497" y="8672323"/>
            <a:ext cx="8481194" cy="4518807"/>
          </a:xfrm>
          <a:custGeom>
            <a:avLst/>
            <a:gdLst/>
            <a:ahLst/>
            <a:cxnLst/>
            <a:rect l="l" t="t" r="r" b="b"/>
            <a:pathLst>
              <a:path w="8481194" h="4518807">
                <a:moveTo>
                  <a:pt x="0" y="0"/>
                </a:moveTo>
                <a:lnTo>
                  <a:pt x="8481194" y="0"/>
                </a:lnTo>
                <a:lnTo>
                  <a:pt x="8481194" y="4518807"/>
                </a:lnTo>
                <a:lnTo>
                  <a:pt x="0" y="4518807"/>
                </a:lnTo>
                <a:lnTo>
                  <a:pt x="0" y="0"/>
                </a:lnTo>
                <a:close/>
              </a:path>
            </a:pathLst>
          </a:custGeom>
          <a:blipFill>
            <a:blip r:embed="rId5"/>
            <a:stretch>
              <a:fillRect/>
            </a:stretch>
          </a:blipFill>
        </p:spPr>
      </p:sp>
      <p:sp>
        <p:nvSpPr>
          <p:cNvPr id="6" name="Freeform 6"/>
          <p:cNvSpPr/>
          <p:nvPr/>
        </p:nvSpPr>
        <p:spPr>
          <a:xfrm>
            <a:off x="3236502" y="7662746"/>
            <a:ext cx="3000785" cy="2019154"/>
          </a:xfrm>
          <a:custGeom>
            <a:avLst/>
            <a:gdLst/>
            <a:ahLst/>
            <a:cxnLst/>
            <a:rect l="l" t="t" r="r" b="b"/>
            <a:pathLst>
              <a:path w="3000785" h="2019154">
                <a:moveTo>
                  <a:pt x="0" y="0"/>
                </a:moveTo>
                <a:lnTo>
                  <a:pt x="3000785" y="0"/>
                </a:lnTo>
                <a:lnTo>
                  <a:pt x="3000785" y="2019154"/>
                </a:lnTo>
                <a:lnTo>
                  <a:pt x="0" y="2019154"/>
                </a:lnTo>
                <a:lnTo>
                  <a:pt x="0" y="0"/>
                </a:lnTo>
                <a:close/>
              </a:path>
            </a:pathLst>
          </a:custGeom>
          <a:blipFill>
            <a:blip r:embed="rId6"/>
            <a:stretch>
              <a:fillRect/>
            </a:stretch>
          </a:blipFill>
        </p:spPr>
      </p:sp>
      <p:sp>
        <p:nvSpPr>
          <p:cNvPr id="7" name="Freeform 7"/>
          <p:cNvSpPr/>
          <p:nvPr/>
        </p:nvSpPr>
        <p:spPr>
          <a:xfrm>
            <a:off x="2399671" y="3666172"/>
            <a:ext cx="3542836" cy="3629025"/>
          </a:xfrm>
          <a:custGeom>
            <a:avLst/>
            <a:gdLst/>
            <a:ahLst/>
            <a:cxnLst/>
            <a:rect l="l" t="t" r="r" b="b"/>
            <a:pathLst>
              <a:path w="3542836" h="3629025">
                <a:moveTo>
                  <a:pt x="0" y="0"/>
                </a:moveTo>
                <a:lnTo>
                  <a:pt x="3542836" y="0"/>
                </a:lnTo>
                <a:lnTo>
                  <a:pt x="3542836" y="3629025"/>
                </a:lnTo>
                <a:lnTo>
                  <a:pt x="0" y="3629025"/>
                </a:lnTo>
                <a:lnTo>
                  <a:pt x="0" y="0"/>
                </a:lnTo>
                <a:close/>
              </a:path>
            </a:pathLst>
          </a:custGeom>
          <a:blipFill>
            <a:blip r:embed="rId7"/>
            <a:stretch>
              <a:fillRect/>
            </a:stretch>
          </a:blipFill>
        </p:spPr>
      </p:sp>
      <p:sp>
        <p:nvSpPr>
          <p:cNvPr id="8" name="TextBox 8"/>
          <p:cNvSpPr txBox="1"/>
          <p:nvPr/>
        </p:nvSpPr>
        <p:spPr>
          <a:xfrm>
            <a:off x="6402016" y="3694747"/>
            <a:ext cx="9647632" cy="3897630"/>
          </a:xfrm>
          <a:prstGeom prst="rect">
            <a:avLst/>
          </a:prstGeom>
        </p:spPr>
        <p:txBody>
          <a:bodyPr lIns="0" tIns="0" rIns="0" bIns="0" rtlCol="0" anchor="t">
            <a:spAutoFit/>
          </a:bodyPr>
          <a:lstStyle/>
          <a:p>
            <a:pPr algn="just">
              <a:lnSpc>
                <a:spcPts val="3885"/>
              </a:lnSpc>
            </a:pPr>
            <a:r>
              <a:rPr lang="en-US" sz="3500">
                <a:solidFill>
                  <a:srgbClr val="FFFFFF"/>
                </a:solidFill>
                <a:latin typeface="Coming Soon"/>
                <a:ea typeface="Coming Soon"/>
                <a:cs typeface="Coming Soon"/>
                <a:sym typeface="Coming Soon"/>
              </a:rPr>
              <a:t>Conventional queuing methods lead to long waiting times, overcrowding, and poor customer experience. Customers often lack information about queue status and service timing, while organizations struggle with inefficient staff utilization during peak hours. These challenges highlight the need for a digital alternative.</a:t>
            </a:r>
          </a:p>
        </p:txBody>
      </p:sp>
      <p:sp>
        <p:nvSpPr>
          <p:cNvPr id="9" name="TextBox 9"/>
          <p:cNvSpPr txBox="1"/>
          <p:nvPr/>
        </p:nvSpPr>
        <p:spPr>
          <a:xfrm>
            <a:off x="3236502" y="1848774"/>
            <a:ext cx="12008752" cy="3107689"/>
          </a:xfrm>
          <a:prstGeom prst="rect">
            <a:avLst/>
          </a:prstGeom>
        </p:spPr>
        <p:txBody>
          <a:bodyPr lIns="0" tIns="0" rIns="0" bIns="0" rtlCol="0" anchor="t">
            <a:spAutoFit/>
          </a:bodyPr>
          <a:lstStyle/>
          <a:p>
            <a:pPr algn="ctr">
              <a:lnSpc>
                <a:spcPts val="12320"/>
              </a:lnSpc>
            </a:pPr>
            <a:r>
              <a:rPr lang="en-US" sz="8800">
                <a:solidFill>
                  <a:srgbClr val="FFFFFF"/>
                </a:solidFill>
                <a:latin typeface="Balmy"/>
                <a:ea typeface="Balmy"/>
                <a:cs typeface="Balmy"/>
                <a:sym typeface="Balmy"/>
              </a:rPr>
              <a:t>Problem statement</a:t>
            </a:r>
          </a:p>
          <a:p>
            <a:pPr algn="ctr">
              <a:lnSpc>
                <a:spcPts val="12599"/>
              </a:lnSpc>
            </a:pPr>
            <a:endParaRPr lang="en-US" sz="8800">
              <a:solidFill>
                <a:srgbClr val="FFFFFF"/>
              </a:solidFill>
              <a:latin typeface="Balmy"/>
              <a:ea typeface="Balmy"/>
              <a:cs typeface="Balmy"/>
              <a:sym typeface="Balmy"/>
            </a:endParaRP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1324903" y="1028700"/>
            <a:ext cx="15638195" cy="8229600"/>
          </a:xfrm>
          <a:custGeom>
            <a:avLst/>
            <a:gdLst/>
            <a:ahLst/>
            <a:cxnLst/>
            <a:rect l="l" t="t" r="r" b="b"/>
            <a:pathLst>
              <a:path w="15638195" h="8229600">
                <a:moveTo>
                  <a:pt x="0" y="0"/>
                </a:moveTo>
                <a:lnTo>
                  <a:pt x="15638194" y="0"/>
                </a:lnTo>
                <a:lnTo>
                  <a:pt x="15638194" y="8229600"/>
                </a:lnTo>
                <a:lnTo>
                  <a:pt x="0" y="8229600"/>
                </a:lnTo>
                <a:lnTo>
                  <a:pt x="0" y="0"/>
                </a:lnTo>
                <a:close/>
              </a:path>
            </a:pathLst>
          </a:custGeom>
          <a:blipFill>
            <a:blip r:embed="rId3"/>
            <a:stretch>
              <a:fillRect/>
            </a:stretch>
          </a:blipFill>
        </p:spPr>
      </p:sp>
      <p:sp>
        <p:nvSpPr>
          <p:cNvPr id="4" name="Freeform 4"/>
          <p:cNvSpPr/>
          <p:nvPr/>
        </p:nvSpPr>
        <p:spPr>
          <a:xfrm>
            <a:off x="-180952" y="6521399"/>
            <a:ext cx="2419304" cy="5473802"/>
          </a:xfrm>
          <a:custGeom>
            <a:avLst/>
            <a:gdLst/>
            <a:ahLst/>
            <a:cxnLst/>
            <a:rect l="l" t="t" r="r" b="b"/>
            <a:pathLst>
              <a:path w="2419304" h="5473802">
                <a:moveTo>
                  <a:pt x="0" y="0"/>
                </a:moveTo>
                <a:lnTo>
                  <a:pt x="2419304" y="0"/>
                </a:lnTo>
                <a:lnTo>
                  <a:pt x="2419304" y="5473802"/>
                </a:lnTo>
                <a:lnTo>
                  <a:pt x="0" y="5473802"/>
                </a:lnTo>
                <a:lnTo>
                  <a:pt x="0" y="0"/>
                </a:lnTo>
                <a:close/>
              </a:path>
            </a:pathLst>
          </a:custGeom>
          <a:blipFill>
            <a:blip r:embed="rId4"/>
            <a:stretch>
              <a:fillRect/>
            </a:stretch>
          </a:blipFill>
        </p:spPr>
      </p:sp>
      <p:sp>
        <p:nvSpPr>
          <p:cNvPr id="5" name="Freeform 5"/>
          <p:cNvSpPr/>
          <p:nvPr/>
        </p:nvSpPr>
        <p:spPr>
          <a:xfrm>
            <a:off x="14941805" y="-346668"/>
            <a:ext cx="3111696" cy="5003606"/>
          </a:xfrm>
          <a:custGeom>
            <a:avLst/>
            <a:gdLst/>
            <a:ahLst/>
            <a:cxnLst/>
            <a:rect l="l" t="t" r="r" b="b"/>
            <a:pathLst>
              <a:path w="3111696" h="5003606">
                <a:moveTo>
                  <a:pt x="0" y="0"/>
                </a:moveTo>
                <a:lnTo>
                  <a:pt x="3111696" y="0"/>
                </a:lnTo>
                <a:lnTo>
                  <a:pt x="3111696" y="5003607"/>
                </a:lnTo>
                <a:lnTo>
                  <a:pt x="0" y="5003607"/>
                </a:lnTo>
                <a:lnTo>
                  <a:pt x="0" y="0"/>
                </a:lnTo>
                <a:close/>
              </a:path>
            </a:pathLst>
          </a:custGeom>
          <a:blipFill>
            <a:blip r:embed="rId5"/>
            <a:stretch>
              <a:fillRect/>
            </a:stretch>
          </a:blipFill>
        </p:spPr>
      </p:sp>
      <p:sp>
        <p:nvSpPr>
          <p:cNvPr id="6" name="Freeform 6"/>
          <p:cNvSpPr/>
          <p:nvPr/>
        </p:nvSpPr>
        <p:spPr>
          <a:xfrm>
            <a:off x="2140551" y="3981088"/>
            <a:ext cx="2324825" cy="2324825"/>
          </a:xfrm>
          <a:custGeom>
            <a:avLst/>
            <a:gdLst/>
            <a:ahLst/>
            <a:cxnLst/>
            <a:rect l="l" t="t" r="r" b="b"/>
            <a:pathLst>
              <a:path w="2324825" h="2324825">
                <a:moveTo>
                  <a:pt x="0" y="0"/>
                </a:moveTo>
                <a:lnTo>
                  <a:pt x="2324824" y="0"/>
                </a:lnTo>
                <a:lnTo>
                  <a:pt x="2324824" y="2324824"/>
                </a:lnTo>
                <a:lnTo>
                  <a:pt x="0" y="232482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4797214" y="4297680"/>
            <a:ext cx="9216073" cy="1701165"/>
          </a:xfrm>
          <a:prstGeom prst="rect">
            <a:avLst/>
          </a:prstGeom>
        </p:spPr>
        <p:txBody>
          <a:bodyPr lIns="0" tIns="0" rIns="0" bIns="0" rtlCol="0" anchor="t">
            <a:spAutoFit/>
          </a:bodyPr>
          <a:lstStyle/>
          <a:p>
            <a:pPr algn="just">
              <a:lnSpc>
                <a:spcPts val="3330"/>
              </a:lnSpc>
            </a:pPr>
            <a:r>
              <a:rPr lang="en-US" sz="3000">
                <a:solidFill>
                  <a:srgbClr val="FFFFFF"/>
                </a:solidFill>
                <a:latin typeface="Coming Soon"/>
                <a:ea typeface="Coming Soon"/>
                <a:cs typeface="Coming Soon"/>
                <a:sym typeface="Coming Soon"/>
              </a:rPr>
              <a:t>The project aims to implement an online appointment and queue management system that streamlines service delivery by replacing physical queues with scheduled virtual access.</a:t>
            </a:r>
          </a:p>
        </p:txBody>
      </p:sp>
      <p:sp>
        <p:nvSpPr>
          <p:cNvPr id="8" name="TextBox 8"/>
          <p:cNvSpPr txBox="1"/>
          <p:nvPr/>
        </p:nvSpPr>
        <p:spPr>
          <a:xfrm>
            <a:off x="4274713" y="1784278"/>
            <a:ext cx="9738574" cy="1543050"/>
          </a:xfrm>
          <a:prstGeom prst="rect">
            <a:avLst/>
          </a:prstGeom>
        </p:spPr>
        <p:txBody>
          <a:bodyPr lIns="0" tIns="0" rIns="0" bIns="0" rtlCol="0" anchor="t">
            <a:spAutoFit/>
          </a:bodyPr>
          <a:lstStyle/>
          <a:p>
            <a:pPr algn="ctr">
              <a:lnSpc>
                <a:spcPts val="12599"/>
              </a:lnSpc>
            </a:pPr>
            <a:r>
              <a:rPr lang="en-US" sz="9000">
                <a:solidFill>
                  <a:srgbClr val="FFFFFF"/>
                </a:solidFill>
                <a:latin typeface="Balmy"/>
                <a:ea typeface="Balmy"/>
                <a:cs typeface="Balmy"/>
                <a:sym typeface="Balmy"/>
              </a:rPr>
              <a:t>Main Objective</a:t>
            </a:r>
          </a:p>
        </p:txBody>
      </p:sp>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3512802" y="1875496"/>
            <a:ext cx="13746498" cy="8190278"/>
          </a:xfrm>
          <a:custGeom>
            <a:avLst/>
            <a:gdLst/>
            <a:ahLst/>
            <a:cxnLst/>
            <a:rect l="l" t="t" r="r" b="b"/>
            <a:pathLst>
              <a:path w="13746498" h="8190278">
                <a:moveTo>
                  <a:pt x="0" y="0"/>
                </a:moveTo>
                <a:lnTo>
                  <a:pt x="13746498" y="0"/>
                </a:lnTo>
                <a:lnTo>
                  <a:pt x="13746498" y="8190278"/>
                </a:lnTo>
                <a:lnTo>
                  <a:pt x="0" y="8190278"/>
                </a:lnTo>
                <a:lnTo>
                  <a:pt x="0" y="0"/>
                </a:lnTo>
                <a:close/>
              </a:path>
            </a:pathLst>
          </a:custGeom>
          <a:blipFill>
            <a:blip r:embed="rId3"/>
            <a:stretch>
              <a:fillRect r="-558"/>
            </a:stretch>
          </a:blipFill>
        </p:spPr>
      </p:sp>
      <p:sp>
        <p:nvSpPr>
          <p:cNvPr id="4" name="Freeform 4"/>
          <p:cNvSpPr/>
          <p:nvPr/>
        </p:nvSpPr>
        <p:spPr>
          <a:xfrm>
            <a:off x="5743870" y="3716540"/>
            <a:ext cx="921119" cy="862502"/>
          </a:xfrm>
          <a:custGeom>
            <a:avLst/>
            <a:gdLst/>
            <a:ahLst/>
            <a:cxnLst/>
            <a:rect l="l" t="t" r="r" b="b"/>
            <a:pathLst>
              <a:path w="921119" h="862502">
                <a:moveTo>
                  <a:pt x="0" y="0"/>
                </a:moveTo>
                <a:lnTo>
                  <a:pt x="921118" y="0"/>
                </a:lnTo>
                <a:lnTo>
                  <a:pt x="921118" y="862502"/>
                </a:lnTo>
                <a:lnTo>
                  <a:pt x="0" y="86250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391818">
            <a:off x="-411536" y="1028700"/>
            <a:ext cx="5168883" cy="4800600"/>
          </a:xfrm>
          <a:custGeom>
            <a:avLst/>
            <a:gdLst/>
            <a:ahLst/>
            <a:cxnLst/>
            <a:rect l="l" t="t" r="r" b="b"/>
            <a:pathLst>
              <a:path w="5168883" h="4800600">
                <a:moveTo>
                  <a:pt x="0" y="0"/>
                </a:moveTo>
                <a:lnTo>
                  <a:pt x="5168883" y="0"/>
                </a:lnTo>
                <a:lnTo>
                  <a:pt x="5168883" y="4800600"/>
                </a:lnTo>
                <a:lnTo>
                  <a:pt x="0" y="4800600"/>
                </a:lnTo>
                <a:lnTo>
                  <a:pt x="0" y="0"/>
                </a:lnTo>
                <a:close/>
              </a:path>
            </a:pathLst>
          </a:custGeom>
          <a:blipFill>
            <a:blip r:embed="rId6"/>
            <a:stretch>
              <a:fillRect/>
            </a:stretch>
          </a:blipFill>
        </p:spPr>
      </p:sp>
      <p:sp>
        <p:nvSpPr>
          <p:cNvPr id="6" name="Freeform 6"/>
          <p:cNvSpPr/>
          <p:nvPr/>
        </p:nvSpPr>
        <p:spPr>
          <a:xfrm>
            <a:off x="5577117" y="1986130"/>
            <a:ext cx="967710" cy="987459"/>
          </a:xfrm>
          <a:custGeom>
            <a:avLst/>
            <a:gdLst/>
            <a:ahLst/>
            <a:cxnLst/>
            <a:rect l="l" t="t" r="r" b="b"/>
            <a:pathLst>
              <a:path w="967710" h="987459">
                <a:moveTo>
                  <a:pt x="0" y="0"/>
                </a:moveTo>
                <a:lnTo>
                  <a:pt x="967710" y="0"/>
                </a:lnTo>
                <a:lnTo>
                  <a:pt x="967710" y="987460"/>
                </a:lnTo>
                <a:lnTo>
                  <a:pt x="0" y="98746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a:off x="5743870" y="5581645"/>
            <a:ext cx="952983" cy="777981"/>
          </a:xfrm>
          <a:custGeom>
            <a:avLst/>
            <a:gdLst/>
            <a:ahLst/>
            <a:cxnLst/>
            <a:rect l="l" t="t" r="r" b="b"/>
            <a:pathLst>
              <a:path w="952983" h="777981">
                <a:moveTo>
                  <a:pt x="0" y="0"/>
                </a:moveTo>
                <a:lnTo>
                  <a:pt x="952983" y="0"/>
                </a:lnTo>
                <a:lnTo>
                  <a:pt x="952983" y="777981"/>
                </a:lnTo>
                <a:lnTo>
                  <a:pt x="0" y="77798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a:off x="5743870" y="7102576"/>
            <a:ext cx="876327" cy="841274"/>
          </a:xfrm>
          <a:custGeom>
            <a:avLst/>
            <a:gdLst/>
            <a:ahLst/>
            <a:cxnLst/>
            <a:rect l="l" t="t" r="r" b="b"/>
            <a:pathLst>
              <a:path w="876327" h="841274">
                <a:moveTo>
                  <a:pt x="0" y="0"/>
                </a:moveTo>
                <a:lnTo>
                  <a:pt x="876327" y="0"/>
                </a:lnTo>
                <a:lnTo>
                  <a:pt x="876327" y="841274"/>
                </a:lnTo>
                <a:lnTo>
                  <a:pt x="0" y="84127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a:off x="5809406" y="8793571"/>
            <a:ext cx="745256" cy="929457"/>
          </a:xfrm>
          <a:custGeom>
            <a:avLst/>
            <a:gdLst/>
            <a:ahLst/>
            <a:cxnLst/>
            <a:rect l="l" t="t" r="r" b="b"/>
            <a:pathLst>
              <a:path w="745256" h="929457">
                <a:moveTo>
                  <a:pt x="0" y="0"/>
                </a:moveTo>
                <a:lnTo>
                  <a:pt x="745255" y="0"/>
                </a:lnTo>
                <a:lnTo>
                  <a:pt x="745255" y="929458"/>
                </a:lnTo>
                <a:lnTo>
                  <a:pt x="0" y="92945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0" name="TextBox 10"/>
          <p:cNvSpPr txBox="1"/>
          <p:nvPr/>
        </p:nvSpPr>
        <p:spPr>
          <a:xfrm>
            <a:off x="4282558" y="171450"/>
            <a:ext cx="12976742" cy="1543050"/>
          </a:xfrm>
          <a:prstGeom prst="rect">
            <a:avLst/>
          </a:prstGeom>
        </p:spPr>
        <p:txBody>
          <a:bodyPr wrap="square" lIns="0" tIns="0" rIns="0" bIns="0" rtlCol="0" anchor="t">
            <a:spAutoFit/>
          </a:bodyPr>
          <a:lstStyle/>
          <a:p>
            <a:pPr algn="ctr">
              <a:lnSpc>
                <a:spcPts val="12599"/>
              </a:lnSpc>
              <a:spcBef>
                <a:spcPct val="0"/>
              </a:spcBef>
            </a:pPr>
            <a:r>
              <a:rPr lang="en-US" sz="9000" dirty="0">
                <a:solidFill>
                  <a:srgbClr val="000000"/>
                </a:solidFill>
                <a:latin typeface="Balmy"/>
                <a:ea typeface="Balmy"/>
                <a:cs typeface="Balmy"/>
                <a:sym typeface="Balmy"/>
              </a:rPr>
              <a:t>specific Objectives</a:t>
            </a:r>
          </a:p>
        </p:txBody>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0" y="0"/>
            <a:ext cx="3111696" cy="5003606"/>
          </a:xfrm>
          <a:custGeom>
            <a:avLst/>
            <a:gdLst/>
            <a:ahLst/>
            <a:cxnLst/>
            <a:rect l="l" t="t" r="r" b="b"/>
            <a:pathLst>
              <a:path w="3111696" h="5003606">
                <a:moveTo>
                  <a:pt x="0" y="0"/>
                </a:moveTo>
                <a:lnTo>
                  <a:pt x="3111696" y="0"/>
                </a:lnTo>
                <a:lnTo>
                  <a:pt x="3111696" y="5003606"/>
                </a:lnTo>
                <a:lnTo>
                  <a:pt x="0" y="5003606"/>
                </a:lnTo>
                <a:lnTo>
                  <a:pt x="0" y="0"/>
                </a:lnTo>
                <a:close/>
              </a:path>
            </a:pathLst>
          </a:custGeom>
          <a:blipFill>
            <a:blip r:embed="rId3"/>
            <a:stretch>
              <a:fillRect/>
            </a:stretch>
          </a:blipFill>
        </p:spPr>
      </p:sp>
      <p:sp>
        <p:nvSpPr>
          <p:cNvPr id="4" name="Freeform 4"/>
          <p:cNvSpPr/>
          <p:nvPr/>
        </p:nvSpPr>
        <p:spPr>
          <a:xfrm>
            <a:off x="15031031" y="5143500"/>
            <a:ext cx="3525506" cy="5979801"/>
          </a:xfrm>
          <a:custGeom>
            <a:avLst/>
            <a:gdLst/>
            <a:ahLst/>
            <a:cxnLst/>
            <a:rect l="l" t="t" r="r" b="b"/>
            <a:pathLst>
              <a:path w="3525506" h="5979801">
                <a:moveTo>
                  <a:pt x="0" y="0"/>
                </a:moveTo>
                <a:lnTo>
                  <a:pt x="3525506" y="0"/>
                </a:lnTo>
                <a:lnTo>
                  <a:pt x="3525506" y="5979801"/>
                </a:lnTo>
                <a:lnTo>
                  <a:pt x="0" y="5979801"/>
                </a:lnTo>
                <a:lnTo>
                  <a:pt x="0" y="0"/>
                </a:lnTo>
                <a:close/>
              </a:path>
            </a:pathLst>
          </a:custGeom>
          <a:blipFill>
            <a:blip r:embed="rId4"/>
            <a:stretch>
              <a:fillRect/>
            </a:stretch>
          </a:blipFill>
        </p:spPr>
      </p:sp>
      <p:sp>
        <p:nvSpPr>
          <p:cNvPr id="5" name="Freeform 5"/>
          <p:cNvSpPr/>
          <p:nvPr/>
        </p:nvSpPr>
        <p:spPr>
          <a:xfrm>
            <a:off x="2791312" y="2501803"/>
            <a:ext cx="11994445" cy="6971771"/>
          </a:xfrm>
          <a:custGeom>
            <a:avLst/>
            <a:gdLst/>
            <a:ahLst/>
            <a:cxnLst/>
            <a:rect l="l" t="t" r="r" b="b"/>
            <a:pathLst>
              <a:path w="11994445" h="6971771">
                <a:moveTo>
                  <a:pt x="0" y="0"/>
                </a:moveTo>
                <a:lnTo>
                  <a:pt x="11994445" y="0"/>
                </a:lnTo>
                <a:lnTo>
                  <a:pt x="11994445" y="6971771"/>
                </a:lnTo>
                <a:lnTo>
                  <a:pt x="0" y="6971771"/>
                </a:lnTo>
                <a:lnTo>
                  <a:pt x="0" y="0"/>
                </a:lnTo>
                <a:close/>
              </a:path>
            </a:pathLst>
          </a:custGeom>
          <a:blipFill>
            <a:blip r:embed="rId5"/>
            <a:stretch>
              <a:fillRect/>
            </a:stretch>
          </a:blipFill>
        </p:spPr>
      </p:sp>
      <p:sp>
        <p:nvSpPr>
          <p:cNvPr id="6" name="Freeform 6"/>
          <p:cNvSpPr/>
          <p:nvPr/>
        </p:nvSpPr>
        <p:spPr>
          <a:xfrm>
            <a:off x="3111696" y="3245436"/>
            <a:ext cx="885353" cy="708282"/>
          </a:xfrm>
          <a:custGeom>
            <a:avLst/>
            <a:gdLst/>
            <a:ahLst/>
            <a:cxnLst/>
            <a:rect l="l" t="t" r="r" b="b"/>
            <a:pathLst>
              <a:path w="885353" h="708282">
                <a:moveTo>
                  <a:pt x="0" y="0"/>
                </a:moveTo>
                <a:lnTo>
                  <a:pt x="885352" y="0"/>
                </a:lnTo>
                <a:lnTo>
                  <a:pt x="885352" y="708282"/>
                </a:lnTo>
                <a:lnTo>
                  <a:pt x="0" y="70828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3644047" y="4645725"/>
            <a:ext cx="814848" cy="994243"/>
          </a:xfrm>
          <a:custGeom>
            <a:avLst/>
            <a:gdLst/>
            <a:ahLst/>
            <a:cxnLst/>
            <a:rect l="l" t="t" r="r" b="b"/>
            <a:pathLst>
              <a:path w="814848" h="994243">
                <a:moveTo>
                  <a:pt x="0" y="0"/>
                </a:moveTo>
                <a:lnTo>
                  <a:pt x="814849" y="0"/>
                </a:lnTo>
                <a:lnTo>
                  <a:pt x="814849" y="994243"/>
                </a:lnTo>
                <a:lnTo>
                  <a:pt x="0" y="99424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a:off x="3644047" y="6335293"/>
            <a:ext cx="991233" cy="1015230"/>
          </a:xfrm>
          <a:custGeom>
            <a:avLst/>
            <a:gdLst/>
            <a:ahLst/>
            <a:cxnLst/>
            <a:rect l="l" t="t" r="r" b="b"/>
            <a:pathLst>
              <a:path w="991233" h="1015230">
                <a:moveTo>
                  <a:pt x="0" y="0"/>
                </a:moveTo>
                <a:lnTo>
                  <a:pt x="991234" y="0"/>
                </a:lnTo>
                <a:lnTo>
                  <a:pt x="991234" y="1015230"/>
                </a:lnTo>
                <a:lnTo>
                  <a:pt x="0" y="101523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3215490" y="8045848"/>
            <a:ext cx="781558" cy="865607"/>
          </a:xfrm>
          <a:custGeom>
            <a:avLst/>
            <a:gdLst/>
            <a:ahLst/>
            <a:cxnLst/>
            <a:rect l="l" t="t" r="r" b="b"/>
            <a:pathLst>
              <a:path w="781558" h="865607">
                <a:moveTo>
                  <a:pt x="0" y="0"/>
                </a:moveTo>
                <a:lnTo>
                  <a:pt x="781558" y="0"/>
                </a:lnTo>
                <a:lnTo>
                  <a:pt x="781558" y="865607"/>
                </a:lnTo>
                <a:lnTo>
                  <a:pt x="0" y="86560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1759127" y="613902"/>
            <a:ext cx="14292468" cy="1543050"/>
          </a:xfrm>
          <a:prstGeom prst="rect">
            <a:avLst/>
          </a:prstGeom>
        </p:spPr>
        <p:txBody>
          <a:bodyPr lIns="0" tIns="0" rIns="0" bIns="0" rtlCol="0" anchor="t">
            <a:spAutoFit/>
          </a:bodyPr>
          <a:lstStyle/>
          <a:p>
            <a:pPr algn="ctr">
              <a:lnSpc>
                <a:spcPts val="12599"/>
              </a:lnSpc>
            </a:pPr>
            <a:r>
              <a:rPr lang="en-US" sz="9000">
                <a:solidFill>
                  <a:srgbClr val="100F0D"/>
                </a:solidFill>
                <a:latin typeface="Balmy"/>
                <a:ea typeface="Balmy"/>
                <a:cs typeface="Balmy"/>
                <a:sym typeface="Balmy"/>
              </a:rPr>
              <a:t>System Architecture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flipH="1">
            <a:off x="15863934" y="-183333"/>
            <a:ext cx="2424066" cy="2424066"/>
          </a:xfrm>
          <a:custGeom>
            <a:avLst/>
            <a:gdLst/>
            <a:ahLst/>
            <a:cxnLst/>
            <a:rect l="l" t="t" r="r" b="b"/>
            <a:pathLst>
              <a:path w="2424066" h="2424066">
                <a:moveTo>
                  <a:pt x="2424066" y="0"/>
                </a:moveTo>
                <a:lnTo>
                  <a:pt x="0" y="0"/>
                </a:lnTo>
                <a:lnTo>
                  <a:pt x="0" y="2424066"/>
                </a:lnTo>
                <a:lnTo>
                  <a:pt x="2424066" y="2424066"/>
                </a:lnTo>
                <a:lnTo>
                  <a:pt x="2424066" y="0"/>
                </a:lnTo>
                <a:close/>
              </a:path>
            </a:pathLst>
          </a:custGeom>
          <a:blipFill>
            <a:blip r:embed="rId3"/>
            <a:stretch>
              <a:fillRect/>
            </a:stretch>
          </a:blipFill>
        </p:spPr>
      </p:sp>
      <p:sp>
        <p:nvSpPr>
          <p:cNvPr id="4" name="Freeform 4"/>
          <p:cNvSpPr/>
          <p:nvPr/>
        </p:nvSpPr>
        <p:spPr>
          <a:xfrm>
            <a:off x="460845" y="5143500"/>
            <a:ext cx="3525506" cy="5979801"/>
          </a:xfrm>
          <a:custGeom>
            <a:avLst/>
            <a:gdLst/>
            <a:ahLst/>
            <a:cxnLst/>
            <a:rect l="l" t="t" r="r" b="b"/>
            <a:pathLst>
              <a:path w="3525506" h="5979801">
                <a:moveTo>
                  <a:pt x="0" y="0"/>
                </a:moveTo>
                <a:lnTo>
                  <a:pt x="3525506" y="0"/>
                </a:lnTo>
                <a:lnTo>
                  <a:pt x="3525506" y="5979801"/>
                </a:lnTo>
                <a:lnTo>
                  <a:pt x="0" y="5979801"/>
                </a:lnTo>
                <a:lnTo>
                  <a:pt x="0" y="0"/>
                </a:lnTo>
                <a:close/>
              </a:path>
            </a:pathLst>
          </a:custGeom>
          <a:blipFill>
            <a:blip r:embed="rId4"/>
            <a:stretch>
              <a:fillRect/>
            </a:stretch>
          </a:blipFill>
        </p:spPr>
      </p:sp>
      <p:sp>
        <p:nvSpPr>
          <p:cNvPr id="5" name="Freeform 5"/>
          <p:cNvSpPr/>
          <p:nvPr/>
        </p:nvSpPr>
        <p:spPr>
          <a:xfrm>
            <a:off x="2189012" y="2385199"/>
            <a:ext cx="12864102" cy="7525499"/>
          </a:xfrm>
          <a:custGeom>
            <a:avLst/>
            <a:gdLst/>
            <a:ahLst/>
            <a:cxnLst/>
            <a:rect l="l" t="t" r="r" b="b"/>
            <a:pathLst>
              <a:path w="12864102" h="7525499">
                <a:moveTo>
                  <a:pt x="0" y="0"/>
                </a:moveTo>
                <a:lnTo>
                  <a:pt x="12864102" y="0"/>
                </a:lnTo>
                <a:lnTo>
                  <a:pt x="12864102" y="7525500"/>
                </a:lnTo>
                <a:lnTo>
                  <a:pt x="0" y="7525500"/>
                </a:lnTo>
                <a:lnTo>
                  <a:pt x="0" y="0"/>
                </a:lnTo>
                <a:close/>
              </a:path>
            </a:pathLst>
          </a:custGeom>
          <a:blipFill>
            <a:blip r:embed="rId5"/>
            <a:stretch>
              <a:fillRect/>
            </a:stretch>
          </a:blipFill>
        </p:spPr>
      </p:sp>
      <p:sp>
        <p:nvSpPr>
          <p:cNvPr id="6" name="TextBox 6"/>
          <p:cNvSpPr txBox="1"/>
          <p:nvPr/>
        </p:nvSpPr>
        <p:spPr>
          <a:xfrm>
            <a:off x="1345547" y="565969"/>
            <a:ext cx="14551032" cy="1362355"/>
          </a:xfrm>
          <a:prstGeom prst="rect">
            <a:avLst/>
          </a:prstGeom>
        </p:spPr>
        <p:txBody>
          <a:bodyPr lIns="0" tIns="0" rIns="0" bIns="0" rtlCol="0" anchor="t">
            <a:spAutoFit/>
          </a:bodyPr>
          <a:lstStyle/>
          <a:p>
            <a:pPr algn="ctr">
              <a:lnSpc>
                <a:spcPts val="11009"/>
              </a:lnSpc>
            </a:pPr>
            <a:r>
              <a:rPr lang="en-US" sz="7863">
                <a:solidFill>
                  <a:srgbClr val="333333"/>
                </a:solidFill>
                <a:latin typeface="Balmy"/>
                <a:ea typeface="Balmy"/>
                <a:cs typeface="Balmy"/>
                <a:sym typeface="Balmy"/>
              </a:rPr>
              <a:t>Front-End &amp; Back-End Design</a:t>
            </a: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V="1">
            <a:off x="0" y="0"/>
            <a:ext cx="18288000" cy="10287000"/>
          </a:xfrm>
          <a:custGeom>
            <a:avLst/>
            <a:gdLst/>
            <a:ahLst/>
            <a:cxnLst/>
            <a:rect l="l" t="t" r="r" b="b"/>
            <a:pathLst>
              <a:path w="18288000" h="10287000">
                <a:moveTo>
                  <a:pt x="0" y="10287000"/>
                </a:moveTo>
                <a:lnTo>
                  <a:pt x="18288000" y="10287000"/>
                </a:lnTo>
                <a:lnTo>
                  <a:pt x="18288000" y="0"/>
                </a:lnTo>
                <a:lnTo>
                  <a:pt x="0" y="0"/>
                </a:lnTo>
                <a:lnTo>
                  <a:pt x="0" y="10287000"/>
                </a:lnTo>
                <a:close/>
              </a:path>
            </a:pathLst>
          </a:custGeom>
          <a:blipFill>
            <a:blip r:embed="rId2"/>
            <a:stretch>
              <a:fillRect t="-93454" b="-58118"/>
            </a:stretch>
          </a:blipFill>
        </p:spPr>
      </p:sp>
      <p:sp>
        <p:nvSpPr>
          <p:cNvPr id="3" name="Freeform 3"/>
          <p:cNvSpPr/>
          <p:nvPr/>
        </p:nvSpPr>
        <p:spPr>
          <a:xfrm>
            <a:off x="-357854" y="-2161142"/>
            <a:ext cx="3111696" cy="5003606"/>
          </a:xfrm>
          <a:custGeom>
            <a:avLst/>
            <a:gdLst/>
            <a:ahLst/>
            <a:cxnLst/>
            <a:rect l="l" t="t" r="r" b="b"/>
            <a:pathLst>
              <a:path w="3111696" h="5003606">
                <a:moveTo>
                  <a:pt x="0" y="0"/>
                </a:moveTo>
                <a:lnTo>
                  <a:pt x="3111695" y="0"/>
                </a:lnTo>
                <a:lnTo>
                  <a:pt x="3111695" y="5003607"/>
                </a:lnTo>
                <a:lnTo>
                  <a:pt x="0" y="5003607"/>
                </a:lnTo>
                <a:lnTo>
                  <a:pt x="0" y="0"/>
                </a:lnTo>
                <a:close/>
              </a:path>
            </a:pathLst>
          </a:custGeom>
          <a:blipFill>
            <a:blip r:embed="rId3"/>
            <a:stretch>
              <a:fillRect/>
            </a:stretch>
          </a:blipFill>
        </p:spPr>
      </p:sp>
      <p:sp>
        <p:nvSpPr>
          <p:cNvPr id="4" name="Freeform 4"/>
          <p:cNvSpPr/>
          <p:nvPr/>
        </p:nvSpPr>
        <p:spPr>
          <a:xfrm>
            <a:off x="2753841" y="2842465"/>
            <a:ext cx="12780318" cy="7444535"/>
          </a:xfrm>
          <a:custGeom>
            <a:avLst/>
            <a:gdLst/>
            <a:ahLst/>
            <a:cxnLst/>
            <a:rect l="l" t="t" r="r" b="b"/>
            <a:pathLst>
              <a:path w="12780318" h="7444535">
                <a:moveTo>
                  <a:pt x="0" y="0"/>
                </a:moveTo>
                <a:lnTo>
                  <a:pt x="12780318" y="0"/>
                </a:lnTo>
                <a:lnTo>
                  <a:pt x="12780318" y="7444535"/>
                </a:lnTo>
                <a:lnTo>
                  <a:pt x="0" y="7444535"/>
                </a:lnTo>
                <a:lnTo>
                  <a:pt x="0" y="0"/>
                </a:lnTo>
                <a:close/>
              </a:path>
            </a:pathLst>
          </a:custGeom>
          <a:blipFill>
            <a:blip r:embed="rId4"/>
            <a:stretch>
              <a:fillRect/>
            </a:stretch>
          </a:blipFill>
        </p:spPr>
      </p:sp>
      <p:sp>
        <p:nvSpPr>
          <p:cNvPr id="5" name="TextBox 5"/>
          <p:cNvSpPr txBox="1"/>
          <p:nvPr/>
        </p:nvSpPr>
        <p:spPr>
          <a:xfrm>
            <a:off x="1985123" y="401643"/>
            <a:ext cx="16062274" cy="1120765"/>
          </a:xfrm>
          <a:prstGeom prst="rect">
            <a:avLst/>
          </a:prstGeom>
        </p:spPr>
        <p:txBody>
          <a:bodyPr lIns="0" tIns="0" rIns="0" bIns="0" rtlCol="0" anchor="t">
            <a:spAutoFit/>
          </a:bodyPr>
          <a:lstStyle/>
          <a:p>
            <a:pPr algn="ctr">
              <a:lnSpc>
                <a:spcPts val="9100"/>
              </a:lnSpc>
            </a:pPr>
            <a:r>
              <a:rPr lang="en-US" sz="6500">
                <a:solidFill>
                  <a:srgbClr val="333333"/>
                </a:solidFill>
                <a:latin typeface="Balmy"/>
                <a:ea typeface="Balmy"/>
                <a:cs typeface="Balmy"/>
                <a:sym typeface="Balmy"/>
              </a:rPr>
              <a:t>System Architecture: Data &amp; Modules</a:t>
            </a:r>
          </a:p>
        </p:txBody>
      </p:sp>
    </p:spTree>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638</Words>
  <Application>Microsoft Office PowerPoint</Application>
  <PresentationFormat>Custom</PresentationFormat>
  <Paragraphs>71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Balmy</vt:lpstr>
      <vt:lpstr>Dreaming Outloud Sans</vt:lpstr>
      <vt:lpstr>Coming Soon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Illustrative Project Presentation</dc:title>
  <cp:lastModifiedBy>ماجد ابو عمير</cp:lastModifiedBy>
  <cp:revision>4</cp:revision>
  <dcterms:created xsi:type="dcterms:W3CDTF">2006-08-16T00:00:00Z</dcterms:created>
  <dcterms:modified xsi:type="dcterms:W3CDTF">2026-02-18T12:53:12Z</dcterms:modified>
  <dc:identifier>DAG9MYkcBqk</dc:identifier>
</cp:coreProperties>
</file>